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60" r:id="rId4"/>
    <p:sldId id="261" r:id="rId5"/>
    <p:sldId id="262" r:id="rId6"/>
    <p:sldId id="265" r:id="rId7"/>
    <p:sldId id="264" r:id="rId8"/>
    <p:sldId id="266" r:id="rId9"/>
    <p:sldId id="267" r:id="rId10"/>
    <p:sldId id="268" r:id="rId11"/>
    <p:sldId id="313" r:id="rId12"/>
    <p:sldId id="315" r:id="rId13"/>
    <p:sldId id="314" r:id="rId14"/>
    <p:sldId id="269" r:id="rId15"/>
    <p:sldId id="270" r:id="rId16"/>
    <p:sldId id="271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7" r:id="rId29"/>
    <p:sldId id="298" r:id="rId30"/>
    <p:sldId id="288" r:id="rId31"/>
    <p:sldId id="299" r:id="rId32"/>
    <p:sldId id="289" r:id="rId33"/>
    <p:sldId id="292" r:id="rId34"/>
    <p:sldId id="294" r:id="rId35"/>
    <p:sldId id="290" r:id="rId36"/>
    <p:sldId id="300" r:id="rId37"/>
    <p:sldId id="291" r:id="rId38"/>
    <p:sldId id="301" r:id="rId39"/>
    <p:sldId id="302" r:id="rId40"/>
    <p:sldId id="303" r:id="rId41"/>
    <p:sldId id="296" r:id="rId42"/>
    <p:sldId id="304" r:id="rId43"/>
    <p:sldId id="317" r:id="rId44"/>
    <p:sldId id="318" r:id="rId45"/>
    <p:sldId id="321" r:id="rId46"/>
    <p:sldId id="319" r:id="rId47"/>
    <p:sldId id="320" r:id="rId48"/>
    <p:sldId id="322" r:id="rId49"/>
    <p:sldId id="305" r:id="rId50"/>
    <p:sldId id="274" r:id="rId51"/>
    <p:sldId id="272" r:id="rId52"/>
    <p:sldId id="306" r:id="rId53"/>
    <p:sldId id="309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10" r:id="rId62"/>
    <p:sldId id="311" r:id="rId63"/>
    <p:sldId id="312" r:id="rId64"/>
    <p:sldId id="263" r:id="rId65"/>
    <p:sldId id="258" r:id="rId66"/>
    <p:sldId id="259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65"/>
  </p:normalViewPr>
  <p:slideViewPr>
    <p:cSldViewPr snapToGrid="0">
      <p:cViewPr>
        <p:scale>
          <a:sx n="95" d="100"/>
          <a:sy n="95" d="100"/>
        </p:scale>
        <p:origin x="680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9:22:25.43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384 282,'71'18,"-15"10,-28-18,-13 10,13 1,-1 1,4 7,-5-12,2 3,-20-5,16 5,-16 6,3-4,-6 4,-5 2,0 0,0 0,0-5,-5 5,-2-4,-9 4,-7-16,-1-2,-4-10,2 0,-6 0,9 0,-10 0,11 0,-8 0,0 0,0 0,0 0,8 0,-6 0,6 0,42 52,-20-33,46 48,-33-46,13 28,-1-15,10 14,-5-18,-7-1,16 4,-13-2,18 13,-3-9,-5 7,16-7,-20-4,9 2,-11-10,0 5,-1-5,1 7,0-7,-7 5,5-11,-5 11,-1-13,6 12,-7-12,2 14,6-13,-14 4,17 0,-17-7,10 5,-3 4,-8-8,12 7,-8-9,13 6,-11-10,5 9,5-4,-14-5,19 14,-9-15,-7 10,11-1,-12-3,5 4,5-6,-4-4,7-2,1 0,-9-4,10 4,-11-5,7 7,1-6,-8 6,6-7,-7 0,6 0,2 0,-5 0,-4 21,-8-1,-7 16,0-9,-4-5,-32-5,16-8,-36-4,24-17,-4 9,-15-17,-47-6,26 11,-25-16,39 30,10-14,-1 13,3-13,11 7,0-1,0-4,0 5,0-7,0-1,0 1,-5-5,4 4,-4-4,13 6,3 1,-6-5,1-4,-2 2,6 0,-5 2,15 5,-15-14,10 12,0-5,-6-1,2-6,-4 2,1-8,-6 9,13 2,-7-5,2 11,3-12,-3 13,6-13,-5 1,4 4,-5-10,0 18,5-5,-6-2,1 7,3-13,-11 11,4-11,3 13,-7-13,6 6,-8-8,-11-3,8 3,-8-3,11 3,0 7,7-6,-5 6,13 1,-7-6,10 15,-6-12,5 1,-4 5,6-13,4 13,2-8,5 1,0 3,0-12,0 15,7-13,6 6,3-4,4-4,-5 5,-2 8,2-6,-2 6,1 1,0-7,6 13,-3-14,3 14,1-6,-3 9,8-6,-3 5,-5-4,4 0,-4 4,0-9,3 4,-8 0,10-12,-10 15,5-10,0 0,-4 15,9-19,-37 104,12-53,-14 25,-5 0,5-17,-15 11,4 2,-2 12,-5 2,-2 4,-4 23,7-22,1-3,-6 10,18-14,-7 0,4-12,3 9,5-8,0-1,5 9,2-19,-7 8,13-11,-11-1,11 1,-4-8,6 8,0-6,0 5,0 7,5-16,3 13,12-11,3 7,6 1,12 3,7 13,8-6,18 12,4 2,-4-10,-29-15,-1-2,29 4,13 10,-13-19,10 9,-25-12,11 0,-25-2,32 1,-37-3,39-5,-45-4,10-6,-21 5,11-3,-13 3,11-5,-3 5,-9 1,11 1,-9 4,1-4,17 1,-15 4,17-4,0 0,2 7,12-13,0 14,14-4,-11-2,25 9,-24-16,24 6,-25-1,11-6,-14 14,-1-13,-10 11,-3-12,-11 4,-1-6,-7 0,8 6,-68-54,37 36,-60-45,39 37,-19 2,8-4,-8-1,0 5,9 3,-20-2,19 9,-19-10,8 1,-11-1,0-1,0 1,-14-2,11-7,-11 6,14-14,0 15,0-15,11 16,3-12,11 8,0-1,7-4,1 5,7-7,0 0,0-13,2 18,-2-17,8 29,1-12,-9 2,1 4,-14-2,2 14,-1-4,-3 9,0-12,-24 6,7-8,-22 7,15-7,-1 5,0 1,0-6,11 7,3-14,19 8,-6-6,15 9,-7-7,14-9,0 2,6-10,0 17,0-9,0 4,0-4,0-8,0 16,0-10,0 3,0-1,0 1,0-3,0 11,0-12,0 4,0 0,0 0,0 2,0-2,0-3,7 0,1 0,7 0,-7 8,4-3,-5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05:32:22.86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384 282,'71'18,"-15"10,-28-18,-13 10,13 1,-1 1,4 7,-5-12,2 3,-20-5,16 5,-16 6,3-4,-6 4,-5 2,0 0,0 0,0-5,-5 5,-2-4,-9 4,-7-16,-1-2,-4-10,2 0,-6 0,9 0,-10 0,11 0,-8 0,0 0,0 0,0 0,8 0,-6 0,6 0,42 52,-20-33,46 48,-33-46,13 28,-1-15,10 14,-5-18,-7-1,16 4,-13-2,18 13,-3-9,-5 7,16-7,-20-4,9 2,-11-10,0 5,-1-5,1 7,0-7,-7 5,5-11,-5 11,-1-13,6 12,-7-12,2 14,6-13,-14 4,17 0,-17-7,10 5,-3 4,-8-8,12 7,-8-9,13 6,-11-10,5 9,5-4,-14-5,19 14,-9-15,-7 10,11-1,-12-3,5 4,5-6,-4-4,7-2,1 0,-9-4,10 4,-11-5,7 7,1-6,-8 6,6-7,-7 0,6 0,2 0,-5 0,-4 21,-8-1,-7 16,0-9,-4-5,-32-5,16-8,-36-4,24-17,-4 9,-15-17,-47-6,26 11,-25-16,39 30,10-14,-1 13,3-13,11 7,0-1,0-4,0 5,0-7,0-1,0 1,-5-5,4 4,-4-4,13 6,3 1,-6-5,1-4,-2 2,6 0,-5 2,15 5,-15-14,10 12,0-5,-6-1,2-6,-4 2,1-8,-6 9,13 2,-7-5,2 11,3-12,-3 13,6-13,-5 1,4 4,-5-10,0 18,5-5,-6-2,1 7,3-13,-11 11,4-11,3 13,-7-13,6 6,-8-8,-11-3,8 3,-8-3,11 3,0 7,7-6,-5 6,13 1,-7-6,10 15,-6-12,5 1,-4 5,6-13,4 13,2-8,5 1,0 3,0-12,0 15,7-13,6 6,3-4,4-4,-5 5,-2 8,2-6,-2 6,1 1,0-7,6 13,-3-14,3 14,1-6,-3 9,8-6,-3 5,-5-4,4 0,-4 4,0-9,3 4,-8 0,10-12,-10 15,5-10,0 0,-4 15,9-19,-37 104,12-53,-14 25,-5 0,5-17,-15 11,4 2,-2 12,-5 2,-2 4,-4 23,7-22,1-3,-6 10,18-14,-7 0,4-12,3 9,5-8,0-1,5 9,2-19,-7 8,13-11,-11-1,11 1,-4-8,6 8,0-6,0 5,0 7,5-16,3 13,12-11,3 7,6 1,12 3,7 13,8-6,18 12,4 2,-4-10,-29-15,-1-2,29 4,13 10,-13-19,10 9,-25-12,11 0,-25-2,32 1,-37-3,39-5,-45-4,10-6,-21 5,11-3,-13 3,11-5,-3 5,-9 1,11 1,-9 4,1-4,17 1,-15 4,17-4,0 0,2 7,12-13,0 14,14-4,-11-2,25 9,-24-16,24 6,-25-1,11-6,-14 14,-1-13,-10 11,-3-12,-11 4,-1-6,-7 0,8 6,-68-54,37 36,-60-45,39 37,-19 2,8-4,-8-1,0 5,9 3,-20-2,19 9,-19-10,8 1,-11-1,0-1,0 1,-14-2,11-7,-11 6,14-14,0 15,0-15,11 16,3-12,11 8,0-1,7-4,1 5,7-7,0 0,0-13,2 18,-2-17,8 29,1-12,-9 2,1 4,-14-2,2 14,-1-4,-3 9,0-12,-24 6,7-8,-22 7,15-7,-1 5,0 1,0-6,11 7,3-14,19 8,-6-6,15 9,-7-7,14-9,0 2,6-10,0 17,0-9,0 4,0-4,0-8,0 16,0-10,0 3,0-1,0 1,0-3,0 11,0-12,0 4,0 0,0 0,0 2,0-2,0-3,7 0,1 0,7 0,-7 8,4-3,-5 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5T05:33:40.44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565 0,'0'73,"0"0,0 10,0-4,0 20,0-29,0-2,0 9,0 12,0-20,0-12,0-22,0-2,0-18,0 10,0 27,0-12,0 26,-13-33,9 0,-9-14,-2-2,-14-35,7 3,-3-29,25-2,0-47,-8 26,7 2,0 2,-8 13,9-7,0 37,-5 9,-10-17,-7 17,-5-10,1 21,-19 52,10-15,7 9,0 4,-9 8,-3 11,12-14,3-11,10-12,7-4,-2-14,8 29,-3-7,5 23,0 10,0 4,0-23,0 3,0 1,0 0,0 1,0-1,0-2,0-1,0 36,0-14,0-11,0-19,0-17,0-2,15-2,2-2,25 4,16-6,14 2,-21-8,2-1,38 11,-30-10,-1 1,31 9,-30-10,-1 0,31 10,-30-10,-1 1,31 18,-38-19,-2 2,21 24,11-6,-10 9,-1-1,-3-9,-25 1,-3-14,-20 2,4-2,-73-16,-24-9,-5-20,16 12,-9-3,3-3,-8-17,5-4,12 5,-3-2,-20-8,-11-4,10 2,16 3,1 0,-11-1,-8-3,14 6,26 13,6 4,-33-16,36 12,14 7,7 3,0-7,7 6,0-19,0 8,6-19,-6 8,7-11,0 12,0-9,0 8,0 0,0-22,0 18,10-35,11 10,13-13,9-1,-11 14,9-10,-22 36,10-20,-15 43,-5-15,-4 25,9-9,37 56,-1-15,-9 15,0 8,24 27,-31-28,2 4,23 22,2 2,-13-14,1 0,18 13,0 0,-22-16,-1-2,5 1,-1 0,-11-7,-1-2,13 3,-1-3,21 26,-4-14,-9-4,-23-19,7 3,-16-3,4-7,-12 5,12-11,-11 11,11-12,-5 12,-1-13,6 13,-7-13,9 13,11-2,-9 5,9 2,5 12,3 4,3 12,5-10,-5 6,-8-20,13 11,-25-17,9 1,0 1,-8-9,7 0,1-7,5 5,9-3,-9-4,-5 0,-11-13,0 4,-9-6,9 0,-7 0,9 0,10 0,-10 0,9 7,4-6,-19 6,3-15,-43-33,-15 7,-25-38,16 38,-1 0,3-8,-1-1,-11-1,-2-1,6 1,-1 2,2 5,2 3,-25-20,10 6,23 17,-8-2,11 10,8 3,-5 5,13 3,80 42,-22 4,16-3,6 2,-17 1,-4 0,36 22,-2-3,-2 0,0 9,-12-13,-4-2,-17-11,-8 7,-14-13,-7 0,1 10,-1-7,3 19,-3-20,1 9,-1-11,-6-8,2 2,-9 2,3 7,-5 15,0-11,0 33,0-32,0 23,0-39,-4-5,-45-7,9-1,-37-2,7 1,-2-8,-1 0,-10 0,24 0,-10 0,0 0,11 0,-11 0,0 0,10 0,-24 0,10 0,-13 0,-1 0,0 0,0 0,0 0,36 0,-2 0,-38 0,40 1,-2-2,1-3,0-3,-39-5,1-2,7-5,25 0,-36-11,44-3,-26-3,32 2,-11-3,8-7,-5 5,5-6,3 12,-13-16,13 21,-5-17,8 21,11 0,0 3,9 7,-7 6,9-2,-12 3,-1 1,-1 1,-13 5,2-8,1 6,2-13,11 13,0-5,8 7,47 52,9-10,7 2,9 4,6 2,1-1,-4-2,2-1,10 9,-1-3,-17-14,0-4,-1-4,1-2,39 15,-13-3,10-7,-11-5,15-16,0 7,-1-16,1 6,-35-8,0-2,39 1,-31 0,1 0,30 0,-32 0,3 0,3 0,-1 0,-7 4,-1 2,9-1,-4 2,11 13,11 1,-25-3,11 2,0 0,-10-2,-2 1,-5-2,-8 0,11 1,-12-1,9 1,-19-10,19 0,-20-8,9 0,0 0,-8 0,19 0,-20 0,20 0,-19 0,19 0,-9-16,12-4,0-9,-1-5,1 5,0-7,-12 2,-2 8,-11 4,-8 9,-3-1,3-2,-13-10,6-7,-15 6,0-3,0 7,0-5,0-4,-6 2,-3 0,-12 0,4 0,-3 8,7 3,-22 45,13 15,-19 40,10 5,-3 1,7-41,-3 1,1 3,-4 5,-6 5,-7 5,4-4,0-3,0 0,0 2,-2 3,7-13,-5-7,6 1,25-33,-1 1,-39-6,10-1,-34-5,6-9,-3-3,20-4,0-3,-39-15,30 10,0-2,15 4,1 0,-7-2,0 2,-34-12,13-4,4 16,14-4,11 9,-8-1,19 2,-8 0,0-9,9 8,-9-8,11 10,0-6,-11 2,15-9,-14 10,17-11,-4 9,6-1,4 4,6 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7EEE0-20BE-BB44-8A35-C1E62C7DF0A6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ABFC1-537E-3041-9986-76F1184DC3E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518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9098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869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值得注意的點為</a:t>
            </a:r>
            <a:r>
              <a:rPr kumimoji="1" lang="en-US" altLang="zh-TW" dirty="0"/>
              <a:t>, </a:t>
            </a:r>
            <a:r>
              <a:rPr kumimoji="1" lang="zh-TW" altLang="en-US" dirty="0"/>
              <a:t>這邊是否可以僅作單邊就完事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5831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5283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3889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52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5035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8495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45901-6026-096E-6C4D-F4831B0E6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B3228D8-3CE6-D79C-29D7-E0CDC7142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3F25B67-6333-1F19-634D-A7E501C95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4BEF23-57CB-BA40-9E39-7E2B1CA10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900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86F18-34E2-9C89-DD89-A1709875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35417FC-292D-CB2A-2121-2281302E27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E48BF5C-D6A2-6473-802C-6B061D517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CC8596-875F-4FEE-A61C-344FE7E71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0268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67EB-E402-DA95-9B2F-CD8CD4CC3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7B50A56-52B7-36E0-ACDD-99E879F2A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AAA951F-7D75-B616-B835-3B8C04B3D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E9BBA1-4D74-7C45-11CF-8050DAF6A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355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965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B4343-DE37-98BD-CB25-139C77A95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C60108D-4DC0-F78E-8DE6-C4A34E3BB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09730FD-AFAE-9D7A-B03C-A5151111B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8EE8A9-E48C-2294-EFA1-61DCE4478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6170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40300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4142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50516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其實也代表 </a:t>
                </a:r>
                <a:r>
                  <a:rPr kumimoji="1" lang="en-US" altLang="zh-TW" dirty="0"/>
                  <a:t>affected</a:t>
                </a:r>
                <a:r>
                  <a:rPr kumimoji="1" lang="en-US" altLang="zh-TW" baseline="0" dirty="0"/>
                  <a:t> variable </a:t>
                </a:r>
                <a:r>
                  <a:rPr kumimoji="1" lang="zh-TW" altLang="en-US" baseline="0" dirty="0"/>
                  <a:t>的意思</a:t>
                </a:r>
                <a:r>
                  <a:rPr kumimoji="1" lang="en-US" altLang="zh-TW" baseline="0" dirty="0"/>
                  <a:t> </a:t>
                </a:r>
                <a:r>
                  <a:rPr kumimoji="1" lang="zh-TW" altLang="en-US" baseline="0" dirty="0"/>
                  <a:t>因為實際做</a:t>
                </a:r>
                <a:r>
                  <a:rPr kumimoji="1" lang="en-US" altLang="zh-TW" baseline="0" dirty="0"/>
                  <a:t> </a:t>
                </a:r>
                <a:r>
                  <a:rPr kumimoji="1" lang="en-US" altLang="zh-TW" baseline="0" dirty="0" err="1"/>
                  <a:t>dfs</a:t>
                </a:r>
                <a:r>
                  <a:rPr kumimoji="1" lang="en-US" altLang="zh-TW" baseline="0" dirty="0"/>
                  <a:t> </a:t>
                </a:r>
                <a:r>
                  <a:rPr kumimoji="1" lang="zh-TW" altLang="en-US" baseline="0" dirty="0"/>
                  <a:t>會有機會</a:t>
                </a:r>
                <a:r>
                  <a:rPr kumimoji="1" lang="zh-TW" altLang="en-US" dirty="0"/>
                  <a:t>消除</a:t>
                </a:r>
                <a:r>
                  <a:rPr kumimoji="1" lang="en-US" altLang="zh-TW" baseline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baseline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or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TW" altLang="en-US" b="0" dirty="0"/>
                  <a:t> 或是影響</a:t>
                </a: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b="0" dirty="0"/>
                  <a:t> 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kumimoji="1" lang="en-US" altLang="zh-TW" b="0" dirty="0"/>
              </a:p>
              <a:p>
                <a:r>
                  <a:rPr kumimoji="1" lang="en-US" altLang="zh-TW" dirty="0"/>
                  <a:t>* Note : </a:t>
                </a:r>
                <a:r>
                  <a:rPr kumimoji="1" lang="zh-TW" altLang="en-US" dirty="0"/>
                  <a:t>後來發現 好像也不需要區分種類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僅用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算出的 </a:t>
                </a:r>
                <a:r>
                  <a:rPr kumimoji="1" lang="en-US" altLang="zh-TW" dirty="0" err="1"/>
                  <a:t>sorted_S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來判斷順序即可</a:t>
                </a:r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b="0" i="0">
                    <a:latin typeface="Cambria Math" panose="02040503050406030204" pitchFamily="18" charset="0"/>
                  </a:rPr>
                  <a:t>𝐴_𝑥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其實也代表 </a:t>
                </a:r>
                <a:r>
                  <a:rPr kumimoji="1" lang="en-US" altLang="zh-TW" dirty="0"/>
                  <a:t>affected</a:t>
                </a:r>
                <a:r>
                  <a:rPr kumimoji="1" lang="en-US" altLang="zh-TW" baseline="0" dirty="0"/>
                  <a:t> variable </a:t>
                </a:r>
                <a:r>
                  <a:rPr kumimoji="1" lang="zh-TW" altLang="en-US" baseline="0" dirty="0"/>
                  <a:t>的意思</a:t>
                </a:r>
                <a:r>
                  <a:rPr kumimoji="1" lang="en-US" altLang="zh-TW" baseline="0" dirty="0"/>
                  <a:t> </a:t>
                </a:r>
                <a:r>
                  <a:rPr kumimoji="1" lang="zh-TW" altLang="en-US" baseline="0" dirty="0"/>
                  <a:t>因為實際做</a:t>
                </a:r>
                <a:r>
                  <a:rPr kumimoji="1" lang="en-US" altLang="zh-TW" baseline="0" dirty="0"/>
                  <a:t> </a:t>
                </a:r>
                <a:r>
                  <a:rPr kumimoji="1" lang="en-US" altLang="zh-TW" baseline="0" dirty="0" err="1"/>
                  <a:t>dfs</a:t>
                </a:r>
                <a:r>
                  <a:rPr kumimoji="1" lang="en-US" altLang="zh-TW" baseline="0" dirty="0"/>
                  <a:t> </a:t>
                </a:r>
                <a:r>
                  <a:rPr kumimoji="1" lang="zh-TW" altLang="en-US" baseline="0" dirty="0"/>
                  <a:t>會有機會</a:t>
                </a:r>
                <a:r>
                  <a:rPr kumimoji="1" lang="zh-TW" altLang="en-US" dirty="0"/>
                  <a:t>消除</a:t>
                </a:r>
                <a:r>
                  <a:rPr kumimoji="1" lang="en-US" altLang="zh-TW" baseline="0" dirty="0"/>
                  <a:t> </a:t>
                </a:r>
                <a:r>
                  <a:rPr kumimoji="1" lang="en-US" altLang="zh-TW" b="0" i="0" baseline="0">
                    <a:latin typeface="Cambria Math" panose="02040503050406030204" pitchFamily="18" charset="0"/>
                  </a:rPr>
                  <a:t>𝑦</a:t>
                </a:r>
                <a:r>
                  <a:rPr kumimoji="1" lang="en-US" altLang="zh-TW" dirty="0"/>
                  <a:t> or </a:t>
                </a:r>
                <a:r>
                  <a:rPr kumimoji="1" lang="en-US" altLang="zh-TW" b="0" i="0">
                    <a:latin typeface="Cambria Math" panose="02040503050406030204" pitchFamily="18" charset="0"/>
                  </a:rPr>
                  <a:t>¬𝑦</a:t>
                </a:r>
                <a:r>
                  <a:rPr kumimoji="1" lang="zh-TW" altLang="en-US" b="0" dirty="0"/>
                  <a:t> 或是影響</a:t>
                </a:r>
                <a:r>
                  <a:rPr kumimoji="1" lang="en-US" altLang="zh-TW" b="0" dirty="0"/>
                  <a:t> </a:t>
                </a:r>
                <a:r>
                  <a:rPr kumimoji="1" lang="en-US" altLang="zh-TW" b="0" i="0">
                    <a:latin typeface="Cambria Math" panose="02040503050406030204" pitchFamily="18" charset="0"/>
                  </a:rPr>
                  <a:t>𝑦</a:t>
                </a:r>
                <a:r>
                  <a:rPr kumimoji="1" lang="en-US" altLang="zh-TW" b="0" dirty="0"/>
                  <a:t> or </a:t>
                </a:r>
                <a:r>
                  <a:rPr kumimoji="1" lang="en-US" altLang="zh-TW" b="0" i="0">
                    <a:latin typeface="Cambria Math" panose="02040503050406030204" pitchFamily="18" charset="0"/>
                  </a:rPr>
                  <a:t>𝑦 ̅</a:t>
                </a:r>
                <a:endParaRPr kumimoji="1" lang="en-US" altLang="zh-TW" b="0" dirty="0"/>
              </a:p>
              <a:p>
                <a:r>
                  <a:rPr kumimoji="1" lang="en-US" altLang="zh-TW" dirty="0"/>
                  <a:t>* Note : </a:t>
                </a:r>
                <a:r>
                  <a:rPr kumimoji="1" lang="zh-TW" altLang="en-US" dirty="0"/>
                  <a:t>後來發現 好像也不需要區分種類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僅用</a:t>
                </a:r>
                <a:r>
                  <a:rPr kumimoji="1" lang="en-US" altLang="zh-TW" dirty="0"/>
                  <a:t> </a:t>
                </a:r>
                <a:r>
                  <a:rPr kumimoji="1" lang="en-US" altLang="zh-TW" b="0" i="0">
                    <a:latin typeface="Cambria Math" panose="02040503050406030204" pitchFamily="18" charset="0"/>
                  </a:rPr>
                  <a:t>𝑆=[𝑆_𝑥,𝑆_𝑦,𝑆_𝑧 ]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算出的 </a:t>
                </a:r>
                <a:r>
                  <a:rPr kumimoji="1" lang="en-US" altLang="zh-TW" dirty="0" err="1"/>
                  <a:t>sorted_S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來判斷順序即可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4162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原先是想先做分類 再做判斷順序優先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但不論是哪種 順序都可以僅用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𝑠𝑜𝑟𝑡𝑒𝑑</m:t>
                    </m:r>
                  </m:oMath>
                </a14:m>
                <a:r>
                  <a:rPr kumimoji="1" lang="zh-TW" altLang="en-US" dirty="0"/>
                  <a:t> 做判斷</a:t>
                </a:r>
                <a:endParaRPr kumimoji="1" lang="en-US" altLang="zh-TW" dirty="0"/>
              </a:p>
              <a:p>
                <a:r>
                  <a:rPr kumimoji="1" lang="zh-TW" altLang="en-US" dirty="0"/>
                  <a:t>而</a:t>
                </a:r>
                <a:r>
                  <a:rPr kumimoji="1" lang="en-US" altLang="zh-TW" dirty="0"/>
                  <a:t> map </a:t>
                </a:r>
                <a:r>
                  <a:rPr kumimoji="1" lang="zh-TW" altLang="en-US" dirty="0"/>
                  <a:t>是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</a:p>
              <a:p>
                <a:r>
                  <a:rPr kumimoji="1" lang="zh-TW" altLang="en-US" dirty="0"/>
                  <a:t>實作上可以考慮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𝑠𝑜𝑟𝑡𝑒𝑑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𝑠𝑜𝑟𝑡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zh-TW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並直接用來給出順序 不用作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𝑂𝑟𝑑𝑒𝑟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kumimoji="1" lang="en-US" altLang="zh-TW" dirty="0"/>
                  <a:t> 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原先是想先做分類 再做判斷順序優先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但不論是哪種 順序都可以僅用 </a:t>
                </a:r>
                <a:r>
                  <a:rPr kumimoji="1" lang="en-US" altLang="zh-TW" b="0" i="0">
                    <a:latin typeface="Cambria Math" panose="02040503050406030204" pitchFamily="18" charset="0"/>
                  </a:rPr>
                  <a:t>𝑠𝑜𝑟𝑡𝑒𝑑</a:t>
                </a:r>
                <a:r>
                  <a:rPr kumimoji="1" lang="zh-TW" altLang="en-US" dirty="0"/>
                  <a:t> 做判斷</a:t>
                </a:r>
                <a:endParaRPr kumimoji="1" lang="en-US" altLang="zh-TW" dirty="0"/>
              </a:p>
              <a:p>
                <a:r>
                  <a:rPr kumimoji="1" lang="zh-TW" altLang="en-US" dirty="0"/>
                  <a:t>而</a:t>
                </a:r>
                <a:r>
                  <a:rPr kumimoji="1" lang="en-US" altLang="zh-TW" dirty="0"/>
                  <a:t> map </a:t>
                </a:r>
                <a:r>
                  <a:rPr kumimoji="1" lang="zh-TW" altLang="en-US" dirty="0"/>
                  <a:t>是</a:t>
                </a:r>
                <a:r>
                  <a:rPr kumimoji="1" lang="en-US" altLang="zh-TW" dirty="0"/>
                  <a:t> </a:t>
                </a:r>
                <a:r>
                  <a:rPr kumimoji="1" lang="en-US" altLang="zh-TW" b="0" i="0">
                    <a:latin typeface="Cambria Math" panose="02040503050406030204" pitchFamily="18" charset="0"/>
                  </a:rPr>
                  <a:t>𝑆_𝑥→𝑥</a:t>
                </a:r>
                <a:r>
                  <a:rPr kumimoji="1" lang="en-US" altLang="zh-TW" dirty="0"/>
                  <a:t> </a:t>
                </a:r>
              </a:p>
              <a:p>
                <a:r>
                  <a:rPr kumimoji="1" lang="zh-TW" altLang="en-US" dirty="0"/>
                  <a:t>實作上可以考慮</a:t>
                </a:r>
                <a:r>
                  <a:rPr kumimoji="1" lang="en-US" altLang="zh-TW" dirty="0"/>
                  <a:t> </a:t>
                </a:r>
                <a:r>
                  <a:rPr kumimoji="1" lang="en-US" altLang="zh-TW" b="0" i="0">
                    <a:latin typeface="Cambria Math" panose="02040503050406030204" pitchFamily="18" charset="0"/>
                  </a:rPr>
                  <a:t>𝑠𝑜𝑟𝑡𝑒𝑑=𝑠𝑜𝑟𝑡([(𝑆_𝑥,𝑥),(𝑆_𝑦,𝑦),(𝑆_𝑧,𝑧)])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並直接用來給出順序 不用作</a:t>
                </a:r>
                <a:r>
                  <a:rPr kumimoji="1" lang="en-US" altLang="zh-TW" dirty="0"/>
                  <a:t> </a:t>
                </a:r>
                <a:r>
                  <a:rPr kumimoji="1" lang="en-US" altLang="zh-TW" b="0" i="0">
                    <a:latin typeface="Cambria Math" panose="02040503050406030204" pitchFamily="18" charset="0"/>
                  </a:rPr>
                  <a:t>𝑂𝑟𝑑𝑒𝑟(┤)</a:t>
                </a:r>
                <a:r>
                  <a:rPr kumimoji="1" lang="en-US" altLang="zh-TW" dirty="0"/>
                  <a:t>  </a:t>
                </a:r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9863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478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4914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3261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043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59249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但是如果以效能來說 先檢查是否有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update_c</a:t>
            </a:r>
            <a:r>
              <a:rPr kumimoji="1" lang="en-US" altLang="zh-TW" dirty="0"/>
              <a:t> </a:t>
            </a:r>
            <a:r>
              <a:rPr kumimoji="1" lang="zh-TW" altLang="en-US" dirty="0"/>
              <a:t>可能可以避免多餘的</a:t>
            </a:r>
            <a:r>
              <a:rPr kumimoji="1" lang="en-US" altLang="zh-TW" dirty="0"/>
              <a:t> unit propagation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1450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TW" b="0" i="0" dirty="0">
                    <a:latin typeface="Cambria Math" panose="02040503050406030204" pitchFamily="18" charset="0"/>
                  </a:rPr>
                  <a:t>:</a:t>
                </a:r>
                <a:r>
                  <a:rPr kumimoji="1" lang="en-US" altLang="zh-TW" b="0" i="0" baseline="0" dirty="0">
                    <a:latin typeface="Cambria Math" panose="02040503050406030204" pitchFamily="18" charset="0"/>
                  </a:rPr>
                  <a:t> </a:t>
                </a:r>
                <a:r>
                  <a:rPr kumimoji="1" lang="zh-TW" altLang="en-US" b="0" i="0" baseline="0" dirty="0">
                    <a:latin typeface="Cambria Math" panose="02040503050406030204" pitchFamily="18" charset="0"/>
                  </a:rPr>
                  <a:t>第二版</a:t>
                </a:r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: </a:t>
                </a:r>
                <a:r>
                  <a:rPr kumimoji="1" lang="zh-TW" altLang="en-US" dirty="0"/>
                  <a:t>第二版最終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: </a:t>
                </a:r>
                <a:r>
                  <a:rPr kumimoji="1" lang="zh-TW" altLang="en-US" dirty="0"/>
                  <a:t>第三版</a:t>
                </a:r>
                <a:r>
                  <a:rPr kumimoji="1" lang="en-US" altLang="zh-TW" baseline="0" dirty="0"/>
                  <a:t>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:</a:t>
                </a:r>
                <a:r>
                  <a:rPr kumimoji="1" lang="en-US" altLang="zh-TW" baseline="0" dirty="0"/>
                  <a:t> </a:t>
                </a:r>
                <a:r>
                  <a:rPr kumimoji="1" lang="zh-TW" altLang="en-US" baseline="0" dirty="0"/>
                  <a:t>第三版最終</a:t>
                </a:r>
                <a:endParaRPr kumimoji="1" lang="en-US" altLang="zh-TW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b="0" i="0">
                    <a:latin typeface="Cambria Math" panose="02040503050406030204" pitchFamily="18" charset="0"/>
                  </a:rPr>
                  <a:t>𝐻_1^′</a:t>
                </a:r>
                <a:r>
                  <a:rPr kumimoji="1" lang="en-US" altLang="zh-TW" b="0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en-US" altLang="zh-TW" b="0" i="0" dirty="0">
                    <a:latin typeface="Cambria Math" panose="02040503050406030204" pitchFamily="18" charset="0"/>
                  </a:rPr>
                  <a:t>:</a:t>
                </a:r>
                <a:r>
                  <a:rPr kumimoji="1" lang="en-US" altLang="zh-TW" b="0" i="0" baseline="0" dirty="0">
                    <a:latin typeface="Cambria Math" panose="02040503050406030204" pitchFamily="18" charset="0"/>
                  </a:rPr>
                  <a:t> </a:t>
                </a:r>
                <a:r>
                  <a:rPr kumimoji="1" lang="zh-TW" altLang="en-US" b="0" i="0" baseline="0" dirty="0">
                    <a:latin typeface="Cambria Math" panose="02040503050406030204" pitchFamily="18" charset="0"/>
                  </a:rPr>
                  <a:t>第二版</a:t>
                </a:r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:r>
                  <a:rPr kumimoji="1" lang="en-US" altLang="zh-TW" b="0" i="0">
                    <a:latin typeface="Cambria Math" panose="02040503050406030204" pitchFamily="18" charset="0"/>
                  </a:rPr>
                  <a:t>𝐻_1.1^′</a:t>
                </a:r>
                <a:r>
                  <a:rPr kumimoji="1" lang="en-US" altLang="zh-TW" dirty="0"/>
                  <a:t> : </a:t>
                </a:r>
                <a:r>
                  <a:rPr kumimoji="1" lang="zh-TW" altLang="en-US" dirty="0"/>
                  <a:t>第二版最終</a:t>
                </a:r>
                <a:endParaRPr kumimoji="1" lang="en-US" altLang="zh-TW" dirty="0"/>
              </a:p>
              <a:p>
                <a:r>
                  <a:rPr kumimoji="1" lang="en-US" altLang="zh-TW" b="0" i="0">
                    <a:latin typeface="Cambria Math" panose="02040503050406030204" pitchFamily="18" charset="0"/>
                  </a:rPr>
                  <a:t>𝐻_1^′′</a:t>
                </a:r>
                <a:r>
                  <a:rPr kumimoji="1" lang="en-US" altLang="zh-TW" dirty="0"/>
                  <a:t> : </a:t>
                </a:r>
                <a:r>
                  <a:rPr kumimoji="1" lang="zh-TW" altLang="en-US" dirty="0"/>
                  <a:t>第三版</a:t>
                </a:r>
                <a:r>
                  <a:rPr kumimoji="1" lang="en-US" altLang="zh-TW" baseline="0" dirty="0"/>
                  <a:t> </a:t>
                </a:r>
              </a:p>
              <a:p>
                <a:r>
                  <a:rPr kumimoji="1" lang="en-US" altLang="zh-TW" b="0" i="0">
                    <a:latin typeface="Cambria Math" panose="02040503050406030204" pitchFamily="18" charset="0"/>
                  </a:rPr>
                  <a:t>𝐻_1.1^′′</a:t>
                </a:r>
                <a:r>
                  <a:rPr kumimoji="1" lang="en-US" altLang="zh-TW" dirty="0"/>
                  <a:t> :</a:t>
                </a:r>
                <a:r>
                  <a:rPr kumimoji="1" lang="en-US" altLang="zh-TW" baseline="0" dirty="0"/>
                  <a:t> </a:t>
                </a:r>
                <a:r>
                  <a:rPr kumimoji="1" lang="zh-TW" altLang="en-US" baseline="0" dirty="0"/>
                  <a:t>第三版最終</a:t>
                </a:r>
                <a:endParaRPr kumimoji="1" lang="en-US" altLang="zh-TW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9981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92646-CAB7-83D1-575B-C5263E8E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5D7426D-B4FA-DBD2-B998-12BE71E97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DFD8E29-FCCF-9A86-A9A0-7FA2A3400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2ED0FD-2F00-61D9-1AB1-7898DDA2F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0074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這邊會嘗試補 </a:t>
                </a:r>
                <a:r>
                  <a:rPr kumimoji="1" lang="en-US" altLang="zh-TW" dirty="0"/>
                  <a:t>uf50_079.cnf </a:t>
                </a:r>
                <a:r>
                  <a:rPr kumimoji="1" lang="zh-TW" altLang="en-US" dirty="0"/>
                  <a:t>在</a:t>
                </a:r>
                <a:r>
                  <a:rPr kumimoji="1" lang="en-US" altLang="zh-TW" baseline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baseline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baseline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的運行時間</a:t>
                </a:r>
                <a:endParaRPr kumimoji="1" lang="en-US" altLang="zh-TW" dirty="0"/>
              </a:p>
              <a:p>
                <a:endParaRPr kumimoji="1" lang="en-US" altLang="zh-TW" dirty="0"/>
              </a:p>
              <a:p>
                <a:r>
                  <a:rPr kumimoji="1" lang="zh-TW" altLang="en-US" dirty="0"/>
                  <a:t>這邊需要釐清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跟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之間的數據差異是根據哪版程式碼去運行</a:t>
                </a:r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這邊會嘗試補 </a:t>
                </a:r>
                <a:r>
                  <a:rPr kumimoji="1" lang="en-US" altLang="zh-TW" dirty="0"/>
                  <a:t>uf50_079.cnf </a:t>
                </a:r>
                <a:r>
                  <a:rPr kumimoji="1" lang="zh-TW" altLang="en-US" dirty="0"/>
                  <a:t>在</a:t>
                </a:r>
                <a:r>
                  <a:rPr kumimoji="1" lang="en-US" altLang="zh-TW" baseline="0" dirty="0"/>
                  <a:t> </a:t>
                </a:r>
                <a:r>
                  <a:rPr kumimoji="1" lang="en-US" altLang="zh-TW" b="0" i="0" baseline="0">
                    <a:latin typeface="Cambria Math" panose="02040503050406030204" pitchFamily="18" charset="0"/>
                  </a:rPr>
                  <a:t>𝐻_1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的運行時間</a:t>
                </a:r>
                <a:endParaRPr kumimoji="1" lang="en-US" altLang="zh-TW" dirty="0"/>
              </a:p>
              <a:p>
                <a:endParaRPr kumimoji="1" lang="en-US" altLang="zh-TW" dirty="0"/>
              </a:p>
              <a:p>
                <a:r>
                  <a:rPr kumimoji="1" lang="zh-TW" altLang="en-US" dirty="0"/>
                  <a:t>這邊需要釐清</a:t>
                </a:r>
                <a:r>
                  <a:rPr kumimoji="1" lang="en-US" altLang="zh-TW" dirty="0"/>
                  <a:t> </a:t>
                </a:r>
                <a:r>
                  <a:rPr kumimoji="1" lang="en-US" altLang="zh-TW" b="0" i="0">
                    <a:latin typeface="Cambria Math" panose="02040503050406030204" pitchFamily="18" charset="0"/>
                  </a:rPr>
                  <a:t>𝐻_1^′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跟</a:t>
                </a:r>
                <a:r>
                  <a:rPr kumimoji="1" lang="en-US" altLang="zh-TW" dirty="0"/>
                  <a:t> </a:t>
                </a:r>
                <a:r>
                  <a:rPr kumimoji="1" lang="en-US" altLang="zh-TW" b="0" i="0">
                    <a:latin typeface="Cambria Math" panose="02040503050406030204" pitchFamily="18" charset="0"/>
                  </a:rPr>
                  <a:t>𝐻_1.1^′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之間的數據差異是根據哪版程式碼去運行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370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7280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zh-TW" altLang="en-US" dirty="0"/>
                  <a:t> 是在實作上稍微優化的</a:t>
                </a:r>
                <a:r>
                  <a:rPr kumimoji="1" lang="en-US" altLang="zh-TW" dirty="0"/>
                  <a:t> call</a:t>
                </a:r>
                <a:r>
                  <a:rPr kumimoji="1" lang="en-US" altLang="zh-TW" baseline="0" dirty="0"/>
                  <a:t> count </a:t>
                </a:r>
                <a:r>
                  <a:rPr kumimoji="1" lang="zh-TW" altLang="en-US" baseline="0" dirty="0"/>
                  <a:t>雖然一樣 但在秒數上會有差異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TW" b="0" i="0">
                    <a:latin typeface="Cambria Math" panose="02040503050406030204" pitchFamily="18" charset="0"/>
                  </a:rPr>
                  <a:t>𝐻_1.1^′</a:t>
                </a:r>
                <a:r>
                  <a:rPr kumimoji="1" lang="zh-TW" altLang="en-US" dirty="0"/>
                  <a:t> 是在實作上稍微優化的</a:t>
                </a:r>
                <a:r>
                  <a:rPr kumimoji="1" lang="en-US" altLang="zh-TW" dirty="0"/>
                  <a:t> call</a:t>
                </a:r>
                <a:r>
                  <a:rPr kumimoji="1" lang="en-US" altLang="zh-TW" baseline="0" dirty="0"/>
                  <a:t> count </a:t>
                </a:r>
                <a:r>
                  <a:rPr kumimoji="1" lang="zh-TW" altLang="en-US" baseline="0" dirty="0"/>
                  <a:t>雖然一樣 但在秒數上會有差異</a:t>
                </a:r>
                <a:endParaRPr kumimoji="1" lang="zh-TW" altLang="en-US" dirty="0"/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179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565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1456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(</a:t>
            </a:r>
            <a:r>
              <a:rPr kumimoji="1" lang="zh-TW" altLang="en-US" dirty="0"/>
              <a:t>這裏不包含當前要展開的該子句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DABFC1-537E-3041-9986-76F1184DC3EF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436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B3FDF-A213-D607-48B3-3BC20E337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DDE4307-9A6F-ECA2-E501-ED58AF114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8B6B88-72A8-C8F8-3688-E6BD714B4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837AB5-1A83-6DE3-33CB-6D3DA34E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FFC25D-2E81-0593-AFA6-0A89D839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7631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7241DD-9483-E023-0FDE-298BFC75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8082BF5-8015-13B5-4020-B99143985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CA742E-8913-468C-E658-A0874471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A91790-FE8D-E047-49A8-877F2B70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5DBFF1-DB2E-BAA5-EA41-3EB70A161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25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F35ED3E-B6C8-F4A5-50A5-57324A0590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E3BBD7-2C79-9626-677D-6A7473B24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CB31EF-7FE7-EC24-5D84-8420BABD8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755F57E-ADF3-A435-CF82-00C35E2A0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AD7A14-90D2-66D3-2668-A2CABDAD6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356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136288-B39B-BA8B-E6FA-D03877FA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FBA28D-9B6C-0D6C-4DEE-1B2A44E74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736421-3F19-7137-9186-F2596C21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5BA2D7-A691-8081-9DF3-8DA7DFAC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AD7881E-025C-098B-ADBE-EF866EE0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721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006962-1D07-21B1-7890-7CD0A6E75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D95D4E-2D1C-C532-1CF5-0C13134C3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E4B5489-2B0B-06BA-612E-9C8A886B4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5842F3-9533-233A-7FAF-2D04B389B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D47EC-89DF-5404-647D-0E50D3B8D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8385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A15840-874E-C10A-8EAD-D427CE52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2E1809-88B9-3D76-683F-DDB579797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DEBFB2-BE7F-B8D3-BA77-CEB09C509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C03CF44-2370-593E-0788-51D9E69E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5F991D-9D30-68E6-C1E5-415EB430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C129F5B-B7CA-B977-7372-3DA0BAEE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150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84FF0E-32F1-CB20-413B-204A3B669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25ACDD-484A-8899-996D-5D2B6402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660B48C-30CA-632F-7052-784243C87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1F6A940-20C9-4F53-2EDA-B12C77A848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FF44B4-81A0-2EC1-9D8C-D60FCB29C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3B4B3DC-68FF-DCFD-4F45-024DDCAA8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1C7C6A5-99DE-AF1D-55C6-F51BDF39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30E8220-A60C-DC9D-2328-30869060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853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A0508E-6025-8DA8-1BC9-0878F67F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7BBDCDE-16D1-217F-8D57-4F6D321C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4C02C74-BCEC-40B9-837E-07F81619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105C106-D4B6-F3A3-F9A2-569AC9FDC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044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893721B-B720-64F3-3F78-EA5E13B4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1C3569D-844A-27F3-E09E-C0ECADB5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6EE7C4-8FB4-E280-5689-8B783E15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22791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8B0A9-29DB-0643-34FB-927138D6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1DED34-171C-8698-6289-5D00B1BB3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55E880F-F7C7-E5BD-681C-3731D6F70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28DA1B-D9E8-11E8-D9FB-56C8F62D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D2FD828-BBF3-B1FA-FF79-B1BE41DD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2EEBCC-C781-DBBF-AB47-2D8D81A95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92722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CA6A5F-EFB5-3887-33AE-F7C87C10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4E922BF-59E3-68AE-BD61-25B083893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C782EF-D67D-5720-4CB1-88E4FD6A1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950EEC5-F786-73A2-98BB-5FB1DBA9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B77A9D-BCDE-358F-4832-13846194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CFC5E1-2A1F-8E86-DE19-A78B0D642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100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3706766-19DA-722B-13BB-D206A5DE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1349EBC-7154-8F6B-970D-15F71239B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084BD5-EB52-9159-2EF1-D2D39A4BC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8AF287-D669-2F4A-9A3C-2A92F7175A48}" type="datetimeFigureOut">
              <a:rPr kumimoji="1" lang="zh-TW" altLang="en-US" smtClean="0"/>
              <a:t>2025/6/1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3B48C5-F5CF-D8F6-0956-BA181CEE2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E08B69-C660-F33D-2D07-62929D9D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B79520-7589-FA40-9D78-D7EF0A9DAC5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7357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customXml" Target="../ink/ink1.xml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customXml" Target="../ink/ink3.xml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1.png"/><Relationship Id="rId3" Type="http://schemas.openxmlformats.org/officeDocument/2006/relationships/image" Target="../media/image115.png"/><Relationship Id="rId21" Type="http://schemas.openxmlformats.org/officeDocument/2006/relationships/image" Target="../media/image128.png"/><Relationship Id="rId7" Type="http://schemas.openxmlformats.org/officeDocument/2006/relationships/image" Target="../media/image117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24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84.png"/><Relationship Id="rId24" Type="http://schemas.openxmlformats.org/officeDocument/2006/relationships/image" Target="../media/image82.png"/><Relationship Id="rId5" Type="http://schemas.openxmlformats.org/officeDocument/2006/relationships/image" Target="../media/image94.png"/><Relationship Id="rId15" Type="http://schemas.openxmlformats.org/officeDocument/2006/relationships/image" Target="../media/image123.png"/><Relationship Id="rId23" Type="http://schemas.openxmlformats.org/officeDocument/2006/relationships/image" Target="../media/image130.png"/><Relationship Id="rId10" Type="http://schemas.openxmlformats.org/officeDocument/2006/relationships/image" Target="../media/image114.png"/><Relationship Id="rId19" Type="http://schemas.openxmlformats.org/officeDocument/2006/relationships/image" Target="../media/image127.png"/><Relationship Id="rId4" Type="http://schemas.openxmlformats.org/officeDocument/2006/relationships/image" Target="../media/image116.png"/><Relationship Id="rId9" Type="http://schemas.openxmlformats.org/officeDocument/2006/relationships/image" Target="../media/image119.png"/><Relationship Id="rId14" Type="http://schemas.openxmlformats.org/officeDocument/2006/relationships/image" Target="../media/image122.png"/><Relationship Id="rId22" Type="http://schemas.openxmlformats.org/officeDocument/2006/relationships/image" Target="../media/image129.png"/><Relationship Id="rId27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02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6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1.png"/><Relationship Id="rId7" Type="http://schemas.openxmlformats.org/officeDocument/2006/relationships/image" Target="../media/image15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55.png"/><Relationship Id="rId5" Type="http://schemas.openxmlformats.org/officeDocument/2006/relationships/image" Target="../media/image100.png"/><Relationship Id="rId10" Type="http://schemas.openxmlformats.org/officeDocument/2006/relationships/image" Target="../media/image137.png"/><Relationship Id="rId4" Type="http://schemas.openxmlformats.org/officeDocument/2006/relationships/image" Target="../media/image152.png"/><Relationship Id="rId9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2.png"/><Relationship Id="rId7" Type="http://schemas.openxmlformats.org/officeDocument/2006/relationships/image" Target="../media/image15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57.png"/><Relationship Id="rId10" Type="http://schemas.openxmlformats.org/officeDocument/2006/relationships/image" Target="../media/image161.png"/><Relationship Id="rId4" Type="http://schemas.openxmlformats.org/officeDocument/2006/relationships/image" Target="../media/image100.png"/><Relationship Id="rId9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203.png"/><Relationship Id="rId21" Type="http://schemas.openxmlformats.org/officeDocument/2006/relationships/image" Target="../media/image22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FEC71-3DEF-3AE9-3031-417590BE9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PQ-base </a:t>
            </a:r>
            <a:r>
              <a:rPr kumimoji="1" lang="en-US" altLang="zh-TW" dirty="0" err="1"/>
              <a:t>TreeSearch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441E8D-4055-61AE-253B-27FAAF5BE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2580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88D5337-A6F3-942D-BFA2-31F50B7E63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43488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 VS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88D5337-A6F3-942D-BFA2-31F50B7E6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34881"/>
                <a:ext cx="10515600" cy="1325563"/>
              </a:xfr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85081C-B23B-44D9-2203-B12C2DFCED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上述兩者在實驗部分的差異在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=91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zh-TW" altLang="en-US" dirty="0"/>
                  <a:t>在這種情況下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兩者運行速度已經有差異了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但是是在微秒等級的</a:t>
                </a:r>
                <a:endParaRPr kumimoji="1" lang="en-US" altLang="zh-TW" dirty="0"/>
              </a:p>
              <a:p>
                <a:pPr lvl="1"/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=50,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=218</m:t>
                    </m:r>
                  </m:oMath>
                </a14:m>
                <a:endParaRPr kumimoji="1" lang="en-US" altLang="zh-TW" dirty="0"/>
              </a:p>
              <a:p>
                <a:pPr lvl="1"/>
                <a:r>
                  <a:rPr kumimoji="1" lang="zh-TW" altLang="en-US" dirty="0"/>
                  <a:t>在這種情況下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前者已經跑不太出來了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後者在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kumimoji="1" lang="zh-TW" altLang="en-US" dirty="0"/>
                  <a:t> 筆測資下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仍然能成功算出</a:t>
                </a:r>
                <a:r>
                  <a:rPr kumimoji="1" lang="en-US" altLang="zh-TW" dirty="0"/>
                  <a:t>(1000</a:t>
                </a:r>
                <a:r>
                  <a:rPr kumimoji="1" lang="zh-TW" altLang="en-US" dirty="0"/>
                  <a:t>筆單筆最慢情況下</a:t>
                </a:r>
                <a:r>
                  <a:rPr kumimoji="1" lang="en-US" altLang="zh-TW" dirty="0"/>
                  <a:t> 1 </a:t>
                </a:r>
                <a:r>
                  <a:rPr kumimoji="1" lang="zh-TW" altLang="en-US" dirty="0"/>
                  <a:t>小時內</a:t>
                </a:r>
                <a:r>
                  <a:rPr kumimoji="1" lang="en-US" altLang="zh-TW" dirty="0"/>
                  <a:t>)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785081C-B23B-44D9-2203-B12C2DFCED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5542824-C802-09E4-DF8F-A2C591094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94666"/>
              </p:ext>
            </p:extLst>
          </p:nvPr>
        </p:nvGraphicFramePr>
        <p:xfrm>
          <a:off x="838198" y="5445973"/>
          <a:ext cx="10515597" cy="17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637">
                  <a:extLst>
                    <a:ext uri="{9D8B030D-6E8A-4147-A177-3AD203B41FA5}">
                      <a16:colId xmlns:a16="http://schemas.microsoft.com/office/drawing/2014/main" val="769828769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609186266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1015822265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3194472722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4195155855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724330510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2379200478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4173539598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3231190699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uf50-079.cnf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</a:rPr>
                        <a:t>50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>
                          <a:effectLst/>
                        </a:rPr>
                        <a:t>218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</a:rPr>
                        <a:t>4219846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1.13E+15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>
                          <a:effectLst/>
                        </a:rPr>
                        <a:t>0:57:16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>
                          <a:effectLst/>
                        </a:rPr>
                        <a:t>597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</a:rPr>
                        <a:t>正確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933243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8F3B515-85E9-FEDD-B4B5-8B5660792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418240"/>
              </p:ext>
            </p:extLst>
          </p:nvPr>
        </p:nvGraphicFramePr>
        <p:xfrm>
          <a:off x="838203" y="4994279"/>
          <a:ext cx="10515597" cy="17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637">
                  <a:extLst>
                    <a:ext uri="{9D8B030D-6E8A-4147-A177-3AD203B41FA5}">
                      <a16:colId xmlns:a16="http://schemas.microsoft.com/office/drawing/2014/main" val="1490489258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803345219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3243069131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3549871321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901525940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1055468863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240054778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564968913"/>
                    </a:ext>
                  </a:extLst>
                </a:gridCol>
                <a:gridCol w="1123995">
                  <a:extLst>
                    <a:ext uri="{9D8B030D-6E8A-4147-A177-3AD203B41FA5}">
                      <a16:colId xmlns:a16="http://schemas.microsoft.com/office/drawing/2014/main" val="408221921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>
                          <a:effectLst/>
                        </a:rPr>
                        <a:t>檔名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sat/usat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dfs</a:t>
                      </a:r>
                      <a:r>
                        <a:rPr lang="zh-TW" altLang="en-US" sz="1100" u="none" strike="noStrike">
                          <a:effectLst/>
                        </a:rPr>
                        <a:t>呼叫次數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>
                          <a:effectLst/>
                        </a:rPr>
                        <a:t>最壞呼叫次數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time(</a:t>
                      </a:r>
                      <a:r>
                        <a:rPr lang="en-US" sz="1100" u="none" strike="noStrike" dirty="0" err="1">
                          <a:effectLst/>
                        </a:rPr>
                        <a:t>hr:min:sec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>
                          <a:effectLst/>
                        </a:rPr>
                        <a:t>滿足解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</a:rPr>
                        <a:t>檢驗結果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962081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C725903-14DF-2073-E7DA-587ABAD30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0016"/>
              </p:ext>
            </p:extLst>
          </p:nvPr>
        </p:nvGraphicFramePr>
        <p:xfrm>
          <a:off x="838199" y="5186827"/>
          <a:ext cx="10515600" cy="177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8921">
                  <a:extLst>
                    <a:ext uri="{9D8B030D-6E8A-4147-A177-3AD203B41FA5}">
                      <a16:colId xmlns:a16="http://schemas.microsoft.com/office/drawing/2014/main" val="339203253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320072276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556323086"/>
                    </a:ext>
                  </a:extLst>
                </a:gridCol>
                <a:gridCol w="1148080">
                  <a:extLst>
                    <a:ext uri="{9D8B030D-6E8A-4147-A177-3AD203B41FA5}">
                      <a16:colId xmlns:a16="http://schemas.microsoft.com/office/drawing/2014/main" val="1813952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155864050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392239503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987108036"/>
                    </a:ext>
                  </a:extLst>
                </a:gridCol>
                <a:gridCol w="1132021">
                  <a:extLst>
                    <a:ext uri="{9D8B030D-6E8A-4147-A177-3AD203B41FA5}">
                      <a16:colId xmlns:a16="http://schemas.microsoft.com/office/drawing/2014/main" val="3004661914"/>
                    </a:ext>
                  </a:extLst>
                </a:gridCol>
                <a:gridCol w="1118418">
                  <a:extLst>
                    <a:ext uri="{9D8B030D-6E8A-4147-A177-3AD203B41FA5}">
                      <a16:colId xmlns:a16="http://schemas.microsoft.com/office/drawing/2014/main" val="3057415050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uf50-079.cnf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</a:rPr>
                        <a:t>50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>
                          <a:effectLst/>
                        </a:rPr>
                        <a:t>218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</a:rPr>
                        <a:t>27200773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1.13E+15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>
                          <a:effectLst/>
                        </a:rPr>
                        <a:t>3:22:07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>
                          <a:effectLst/>
                        </a:rPr>
                        <a:t>545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</a:rPr>
                        <a:t>正確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90523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752C48D-460E-C61D-19E4-1C6875BC6871}"/>
                  </a:ext>
                </a:extLst>
              </p:cNvPr>
              <p:cNvSpPr txBox="1"/>
              <p:nvPr/>
            </p:nvSpPr>
            <p:spPr>
              <a:xfrm>
                <a:off x="312517" y="5086879"/>
                <a:ext cx="254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752C48D-460E-C61D-19E4-1C6875BC6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7" y="5086879"/>
                <a:ext cx="254643" cy="369332"/>
              </a:xfrm>
              <a:prstGeom prst="rect">
                <a:avLst/>
              </a:prstGeom>
              <a:blipFill>
                <a:blip r:embed="rId5"/>
                <a:stretch>
                  <a:fillRect r="-5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695265C-8175-7A5A-D512-C0E497AAEC6E}"/>
                  </a:ext>
                </a:extLst>
              </p:cNvPr>
              <p:cNvSpPr txBox="1"/>
              <p:nvPr/>
            </p:nvSpPr>
            <p:spPr>
              <a:xfrm>
                <a:off x="300941" y="5350207"/>
                <a:ext cx="254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695265C-8175-7A5A-D512-C0E497AAE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41" y="5350207"/>
                <a:ext cx="254643" cy="369332"/>
              </a:xfrm>
              <a:prstGeom prst="rect">
                <a:avLst/>
              </a:prstGeom>
              <a:blipFill>
                <a:blip r:embed="rId6"/>
                <a:stretch>
                  <a:fillRect r="-5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5255B3D-82BB-A716-CA4A-763EE6932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78078"/>
              </p:ext>
            </p:extLst>
          </p:nvPr>
        </p:nvGraphicFramePr>
        <p:xfrm>
          <a:off x="838197" y="5727965"/>
          <a:ext cx="10515600" cy="177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3117">
                  <a:extLst>
                    <a:ext uri="{9D8B030D-6E8A-4147-A177-3AD203B41FA5}">
                      <a16:colId xmlns:a16="http://schemas.microsoft.com/office/drawing/2014/main" val="203777519"/>
                    </a:ext>
                  </a:extLst>
                </a:gridCol>
                <a:gridCol w="1132115">
                  <a:extLst>
                    <a:ext uri="{9D8B030D-6E8A-4147-A177-3AD203B41FA5}">
                      <a16:colId xmlns:a16="http://schemas.microsoft.com/office/drawing/2014/main" val="2326890948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9602437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322796276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067704839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1635542410"/>
                    </a:ext>
                  </a:extLst>
                </a:gridCol>
                <a:gridCol w="1146629">
                  <a:extLst>
                    <a:ext uri="{9D8B030D-6E8A-4147-A177-3AD203B41FA5}">
                      <a16:colId xmlns:a16="http://schemas.microsoft.com/office/drawing/2014/main" val="2036843290"/>
                    </a:ext>
                  </a:extLst>
                </a:gridCol>
                <a:gridCol w="1103085">
                  <a:extLst>
                    <a:ext uri="{9D8B030D-6E8A-4147-A177-3AD203B41FA5}">
                      <a16:colId xmlns:a16="http://schemas.microsoft.com/office/drawing/2014/main" val="1798977769"/>
                    </a:ext>
                  </a:extLst>
                </a:gridCol>
                <a:gridCol w="1121226">
                  <a:extLst>
                    <a:ext uri="{9D8B030D-6E8A-4147-A177-3AD203B41FA5}">
                      <a16:colId xmlns:a16="http://schemas.microsoft.com/office/drawing/2014/main" val="14275457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uf50-079.cnf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>
                          <a:effectLst/>
                        </a:rPr>
                        <a:t>50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>
                          <a:effectLst/>
                        </a:rPr>
                        <a:t>218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>
                          <a:effectLst/>
                        </a:rPr>
                        <a:t>1618596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1.13E+15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</a:rPr>
                        <a:t>0:13:37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u="none" strike="noStrike" dirty="0">
                          <a:effectLst/>
                        </a:rPr>
                        <a:t>564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u="none" strike="noStrike" dirty="0">
                          <a:effectLst/>
                        </a:rPr>
                        <a:t>正確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6031566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2C9F0CF-3FA2-5AC6-8A44-28A824EB4487}"/>
                  </a:ext>
                </a:extLst>
              </p:cNvPr>
              <p:cNvSpPr txBox="1"/>
              <p:nvPr/>
            </p:nvSpPr>
            <p:spPr>
              <a:xfrm>
                <a:off x="308201" y="5618719"/>
                <a:ext cx="254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1.1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12C9F0CF-3FA2-5AC6-8A44-28A824EB4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1" y="5618719"/>
                <a:ext cx="254643" cy="369332"/>
              </a:xfrm>
              <a:prstGeom prst="rect">
                <a:avLst/>
              </a:prstGeom>
              <a:blipFill>
                <a:blip r:embed="rId7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136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6DBD7DA-A952-EE4F-DA66-2DD9E659E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 V.S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=20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6DBD7DA-A952-EE4F-DA66-2DD9E659E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43408464-EAF0-0325-21AC-3C87F3DC6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89" y="1520343"/>
            <a:ext cx="8576235" cy="53376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AE62016-FFD6-B1C6-C032-A3D8D9FA9412}"/>
                  </a:ext>
                </a:extLst>
              </p:cNvPr>
              <p:cNvSpPr txBox="1"/>
              <p:nvPr/>
            </p:nvSpPr>
            <p:spPr>
              <a:xfrm>
                <a:off x="-56030" y="3244334"/>
                <a:ext cx="17884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𝑐𝑎𝑙𝑙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AE62016-FFD6-B1C6-C032-A3D8D9FA9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030" y="3244334"/>
                <a:ext cx="178845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47404E-3B52-C2CC-7C4B-EA0EF105DC05}"/>
                  </a:ext>
                </a:extLst>
              </p:cNvPr>
              <p:cNvSpPr txBox="1"/>
              <p:nvPr/>
            </p:nvSpPr>
            <p:spPr>
              <a:xfrm>
                <a:off x="10515599" y="5701553"/>
                <a:ext cx="13230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=91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47404E-3B52-C2CC-7C4B-EA0EF105D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5701553"/>
                <a:ext cx="132304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31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6695EE7-614D-31DD-A283-8CFAEE945F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 V.S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=20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6695EE7-614D-31DD-A283-8CFAEE945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15605729-5A67-9B30-CEC0-BEE39AE4C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63804"/>
            <a:ext cx="10515600" cy="35303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C946374-0151-A78C-82B7-967A882D0C18}"/>
                  </a:ext>
                </a:extLst>
              </p:cNvPr>
              <p:cNvSpPr txBox="1"/>
              <p:nvPr/>
            </p:nvSpPr>
            <p:spPr>
              <a:xfrm>
                <a:off x="838200" y="5540188"/>
                <a:ext cx="100539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這張圖在比較兩個版本找到解的個數</a:t>
                </a:r>
                <a:r>
                  <a:rPr kumimoji="1" lang="en-US" altLang="zh-TW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kumimoji="1" lang="zh-TW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解越少越好</a:t>
                </a:r>
                <a:r>
                  <a:rPr kumimoji="1" lang="en-US" altLang="zh-TW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kumimoji="1" lang="zh-TW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因為代表含有較多</a:t>
                </a:r>
                <a:r>
                  <a:rPr kumimoji="1" lang="en-US" altLang="zh-TW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non-minimal </a:t>
                </a:r>
                <a:r>
                  <a:rPr kumimoji="1" lang="zh-TW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解</a:t>
                </a:r>
                <a:r>
                  <a:rPr kumimoji="1" lang="en-US" altLang="zh-TW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r>
                  <a:rPr kumimoji="1" lang="zh-TW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由此可看出大部分</a:t>
                </a:r>
                <a:r>
                  <a:rPr kumimoji="1" lang="en-US" altLang="zh-TW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走了比較多不需要的部分</a:t>
                </a:r>
                <a:r>
                  <a:rPr kumimoji="1" lang="en-US" altLang="zh-TW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kumimoji="1" lang="zh-TW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多餘的解</a:t>
                </a:r>
                <a:r>
                  <a:rPr kumimoji="1" lang="en-US" altLang="zh-TW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.</a:t>
                </a:r>
                <a:endParaRPr kumimoji="1" lang="zh-TW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C946374-0151-A78C-82B7-967A882D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40188"/>
                <a:ext cx="10053918" cy="646331"/>
              </a:xfrm>
              <a:prstGeom prst="rect">
                <a:avLst/>
              </a:prstGeom>
              <a:blipFill>
                <a:blip r:embed="rId5"/>
                <a:stretch>
                  <a:fillRect l="-631" t="-5769" b="-13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16C5F56-5A96-BDDE-7A28-616DF4D27204}"/>
                  </a:ext>
                </a:extLst>
              </p:cNvPr>
              <p:cNvSpPr txBox="1"/>
              <p:nvPr/>
            </p:nvSpPr>
            <p:spPr>
              <a:xfrm>
                <a:off x="10515599" y="5701553"/>
                <a:ext cx="13230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=91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16C5F56-5A96-BDDE-7A28-616DF4D27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5701553"/>
                <a:ext cx="1323043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062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DF18D4E-5A71-94A4-C686-DA1B3170E2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(</a:t>
                </a:r>
                <a:r>
                  <a:rPr kumimoji="1" lang="zh-TW" altLang="en-US" dirty="0"/>
                  <a:t>待補充</a:t>
                </a:r>
                <a:r>
                  <a:rPr kumimoji="1" lang="en-US" altLang="zh-TW" dirty="0"/>
                  <a:t>)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DF18D4E-5A71-94A4-C686-DA1B3170E2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51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A2DEFEA-58B5-BD79-3CD5-C7D28D203F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觀察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A2DEFEA-58B5-BD79-3CD5-C7D28D203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91F71F-B29C-D0DC-CF12-1581945130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這裏我觀察了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zh-TW" altLang="en-US" dirty="0"/>
                  <a:t> 的 </a:t>
                </a:r>
                <a:r>
                  <a:rPr kumimoji="1" lang="en-US" altLang="zh-TW" dirty="0"/>
                  <a:t>solutions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由於這個演算法</a:t>
                </a:r>
                <a:r>
                  <a:rPr kumimoji="1" lang="en-US" altLang="zh-TW" dirty="0"/>
                  <a:t> based on </a:t>
                </a:r>
                <a:r>
                  <a:rPr kumimoji="1" lang="en-US" altLang="zh-TW" dirty="0" err="1"/>
                  <a:t>pq</a:t>
                </a:r>
                <a:r>
                  <a:rPr kumimoji="1" lang="zh-TW" altLang="en-US" dirty="0"/>
                  <a:t> 的鍵值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𝑖𝑑𝑥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來給出優先度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所以很直觀的可以聯想到</a:t>
                </a:r>
                <a:r>
                  <a:rPr kumimoji="1" lang="en-US" altLang="zh-TW" dirty="0"/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kumimoji="1" lang="zh-TW" altLang="en-US" dirty="0"/>
                  <a:t>不同</a:t>
                </a:r>
                <a:r>
                  <a:rPr kumimoji="1" lang="en-US" altLang="zh-TW" dirty="0"/>
                  <a:t> </a:t>
                </a:r>
                <a:r>
                  <a:rPr kumimoji="1" lang="en-US" altLang="zh-TW" dirty="0" err="1"/>
                  <a:t>pq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對於權重一樣的點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他的</a:t>
                </a:r>
                <a:r>
                  <a:rPr kumimoji="1" lang="zh-TW" altLang="en-US" b="1" dirty="0">
                    <a:solidFill>
                      <a:srgbClr val="FF0000"/>
                    </a:solidFill>
                  </a:rPr>
                  <a:t>順序</a:t>
                </a:r>
                <a:r>
                  <a:rPr kumimoji="1" lang="zh-TW" altLang="en-US" dirty="0"/>
                  <a:t>有可能會不一樣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也就是</a:t>
                </a:r>
                <a:endParaRPr kumimoji="1" lang="en-US" altLang="zh-TW" dirty="0"/>
              </a:p>
              <a:p>
                <a:pPr marL="914400" lvl="2" indent="0">
                  <a:lnSpc>
                    <a:spcPct val="110000"/>
                  </a:lnSpc>
                  <a:buNone/>
                </a:pPr>
                <a:r>
                  <a:rPr kumimoji="1" lang="en-US" altLang="zh-TW" b="0" dirty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−3,1</m:t>
                        </m:r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−3,2</m:t>
                        </m:r>
                      </m:e>
                    </m:d>
                  </m:oMath>
                </a14:m>
                <a:r>
                  <a:rPr kumimoji="1" lang="en-US" altLang="zh-TW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−3,2</m:t>
                        </m:r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−3,1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觀察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的解的時候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也會發現某些解其實不是</a:t>
                </a:r>
                <a:r>
                  <a:rPr kumimoji="1" lang="en-US" altLang="zh-TW" dirty="0"/>
                  <a:t> minimal transversal (</a:t>
                </a:r>
                <a:r>
                  <a:rPr kumimoji="1" lang="zh-TW" altLang="en-US" dirty="0"/>
                  <a:t>跟其他給出的解有包含關係</a:t>
                </a:r>
                <a:r>
                  <a:rPr kumimoji="1" lang="en-US" altLang="zh-TW" dirty="0"/>
                  <a:t>) </a:t>
                </a:r>
                <a:r>
                  <a:rPr kumimoji="1" lang="zh-TW" altLang="en-US" dirty="0"/>
                  <a:t>這時我就想說有可能是跟順序有關係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打個比方好比給定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在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[1,2,3]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跟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  <m:t>1,2,4,3</m:t>
                        </m:r>
                      </m:e>
                    </m:d>
                  </m:oMath>
                </a14:m>
                <a:r>
                  <a:rPr kumimoji="1" lang="zh-TW" altLang="en-US" dirty="0"/>
                  <a:t>都有解</a:t>
                </a:r>
                <a:endParaRPr kumimoji="1" lang="en-US" altLang="zh-TW" dirty="0"/>
              </a:p>
              <a:p>
                <a:pPr lvl="2">
                  <a:lnSpc>
                    <a:spcPct val="110000"/>
                  </a:lnSpc>
                </a:pPr>
                <a:r>
                  <a:rPr kumimoji="1" lang="zh-TW" altLang="en-US" dirty="0"/>
                  <a:t>為何在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會收納了兩者</a:t>
                </a:r>
                <a:r>
                  <a:rPr kumimoji="1" lang="en-US" altLang="zh-TW" dirty="0"/>
                  <a:t>? </a:t>
                </a:r>
                <a:r>
                  <a:rPr kumimoji="1" lang="zh-TW" altLang="en-US" dirty="0"/>
                  <a:t>其實也是蠻直觀的也就是如果你根據</a:t>
                </a:r>
                <a:r>
                  <a:rPr kumimoji="1" lang="en-US" altLang="zh-TW" dirty="0"/>
                  <a:t> </a:t>
                </a:r>
                <a:r>
                  <a:rPr kumimoji="1" lang="en-US" altLang="zh-TW" dirty="0" err="1"/>
                  <a:t>pq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先展開了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然後找到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1,2,4,3</m:t>
                        </m:r>
                      </m:e>
                    </m:d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再回朔到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然後在展開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得到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1,2,3</m:t>
                        </m:r>
                      </m:e>
                    </m:d>
                  </m:oMath>
                </a14:m>
                <a:r>
                  <a:rPr kumimoji="1" lang="en-US" altLang="zh-TW" dirty="0"/>
                  <a:t>.</a:t>
                </a:r>
              </a:p>
              <a:p>
                <a:pPr marL="914400" lvl="2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=1,</m:t>
                              </m:r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!=4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pPr marL="457200" lvl="1" indent="0">
                  <a:lnSpc>
                    <a:spcPct val="110000"/>
                  </a:lnSpc>
                  <a:buNone/>
                </a:pPr>
                <a:endParaRPr kumimoji="1" lang="en-US" altLang="zh-TW" dirty="0"/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endParaRPr kumimoji="1"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E91F71F-B29C-D0DC-CF12-158194513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1744" r="-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546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0E6E47F-0C13-7C63-8C71-49F0DD4E06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改善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的問題</a:t>
                </a:r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0E6E47F-0C13-7C63-8C71-49F0DD4E0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09A195-816F-588D-3406-6E270C0AF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/>
              <a:t>上一頁講到了在兩個面向我觀察到的問題</a:t>
            </a:r>
            <a:endParaRPr kumimoji="1" lang="en-US" altLang="zh-TW" dirty="0"/>
          </a:p>
          <a:p>
            <a:pPr marL="914400" lvl="1" indent="-457200">
              <a:lnSpc>
                <a:spcPct val="110000"/>
              </a:lnSpc>
              <a:buAutoNum type="arabicPeriod"/>
            </a:pPr>
            <a:r>
              <a:rPr kumimoji="1" lang="zh-TW" altLang="en-US" dirty="0"/>
              <a:t>對於同樣鍵值</a:t>
            </a:r>
            <a:r>
              <a:rPr kumimoji="1" lang="en-US" altLang="zh-TW" dirty="0"/>
              <a:t>, </a:t>
            </a:r>
            <a:r>
              <a:rPr kumimoji="1" lang="zh-TW" altLang="en-US" dirty="0"/>
              <a:t>可能會有不同順序</a:t>
            </a:r>
            <a:r>
              <a:rPr kumimoji="1" lang="en-US" altLang="zh-TW" dirty="0"/>
              <a:t>, </a:t>
            </a:r>
            <a:r>
              <a:rPr kumimoji="1" lang="zh-TW" altLang="en-US" dirty="0"/>
              <a:t>而不同順序則可能對應到不同的解數量</a:t>
            </a:r>
            <a:endParaRPr kumimoji="1" lang="en-US" altLang="zh-TW" dirty="0"/>
          </a:p>
          <a:p>
            <a:pPr marL="914400" lvl="1" indent="-457200">
              <a:lnSpc>
                <a:spcPct val="110000"/>
              </a:lnSpc>
              <a:buAutoNum type="arabicPeriod"/>
            </a:pPr>
            <a:r>
              <a:rPr kumimoji="1" lang="zh-TW" altLang="en-US" dirty="0"/>
              <a:t>對於同個子句內的不同變數</a:t>
            </a:r>
            <a:r>
              <a:rPr kumimoji="1" lang="en-US" altLang="zh-TW" dirty="0"/>
              <a:t>, </a:t>
            </a:r>
            <a:r>
              <a:rPr kumimoji="1" lang="zh-TW" altLang="en-US" dirty="0"/>
              <a:t>其順序也可能導致解的數量差異</a:t>
            </a:r>
            <a:r>
              <a:rPr kumimoji="1" lang="en-US" altLang="zh-TW" dirty="0"/>
              <a:t>(</a:t>
            </a:r>
            <a:r>
              <a:rPr kumimoji="1" lang="zh-TW" altLang="en-US" dirty="0"/>
              <a:t>也就是探索深度廣度</a:t>
            </a:r>
            <a:r>
              <a:rPr kumimoji="1" lang="en-US" altLang="zh-TW" dirty="0"/>
              <a:t>)</a:t>
            </a:r>
          </a:p>
          <a:p>
            <a:pPr>
              <a:lnSpc>
                <a:spcPct val="110000"/>
              </a:lnSpc>
            </a:pPr>
            <a:r>
              <a:rPr kumimoji="1" lang="zh-TW" altLang="en-US" dirty="0"/>
              <a:t>問題就會回到</a:t>
            </a:r>
            <a:r>
              <a:rPr kumimoji="1" lang="en-US" altLang="zh-TW" dirty="0"/>
              <a:t>,</a:t>
            </a:r>
            <a:r>
              <a:rPr kumimoji="1" lang="zh-TW" altLang="en-US" dirty="0"/>
              <a:t>有沒有一個好的搜索方式子句之間及子句內可以使得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pq</a:t>
            </a:r>
            <a:r>
              <a:rPr kumimoji="1" lang="en-US" altLang="zh-TW" dirty="0"/>
              <a:t>-based</a:t>
            </a:r>
            <a:r>
              <a:rPr kumimoji="1" lang="zh-TW" altLang="en-US" dirty="0"/>
              <a:t> 這類的樹狀搜索能盡可能地減少搜尋的可能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217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A9DF146-7387-F1B3-A7A2-837C546FA2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A9DF146-7387-F1B3-A7A2-837C546FA2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179C58-9779-840E-6BE9-83413763F6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這裏考慮兩個子問題</a:t>
                </a:r>
                <a:endParaRPr kumimoji="1" lang="en-US" altLang="zh-TW" dirty="0"/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在同個</a:t>
                </a:r>
                <a:r>
                  <a:rPr kumimoji="1" lang="en-US" altLang="zh-TW" dirty="0"/>
                  <a:t> clause </a:t>
                </a:r>
                <a:r>
                  <a:rPr kumimoji="1" lang="zh-TW" altLang="en-US" dirty="0"/>
                  <a:t>內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哪種變數應該優先展開</a:t>
                </a:r>
                <a:r>
                  <a:rPr kumimoji="1" lang="en-US" altLang="zh-TW" dirty="0"/>
                  <a:t> ?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在不同的</a:t>
                </a:r>
                <a:r>
                  <a:rPr kumimoji="1" lang="en-US" altLang="zh-TW" dirty="0"/>
                  <a:t> clause</a:t>
                </a:r>
                <a:r>
                  <a:rPr kumimoji="1" lang="zh-TW" altLang="en-US" dirty="0"/>
                  <a:t> 間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哪種子句應該優先展開</a:t>
                </a:r>
                <a:r>
                  <a:rPr kumimoji="1" lang="en-US" altLang="zh-TW" dirty="0"/>
                  <a:t> ?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endParaRPr kumimoji="1" lang="en-US" altLang="zh-TW" dirty="0"/>
              </a:p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為了方便討論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這裏定義幾個名字</a:t>
                </a:r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TW" dirty="0"/>
                  <a:t>Independent : </a:t>
                </a:r>
                <a:r>
                  <a:rPr kumimoji="1" lang="zh-TW" altLang="en-US" dirty="0"/>
                  <a:t>指對當前函數的兩個變數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 設定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 or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都不會影響到另外一個變數所在的所有</a:t>
                </a:r>
                <a:r>
                  <a:rPr kumimoji="1" lang="en-US" altLang="zh-TW" dirty="0"/>
                  <a:t> clauses 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TW" dirty="0"/>
                  <a:t>Dependent : </a:t>
                </a:r>
                <a:r>
                  <a:rPr kumimoji="1" lang="zh-TW" altLang="en-US" dirty="0"/>
                  <a:t>反之</a:t>
                </a:r>
                <a:endParaRPr kumimoji="1" lang="en-US" altLang="zh-TW" dirty="0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: </a:t>
                </a:r>
                <a:r>
                  <a:rPr kumimoji="1" lang="zh-TW" altLang="en-US" dirty="0"/>
                  <a:t>指對當前函數來說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設定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 or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都會使得另外一個變數從函數消失</a:t>
                </a:r>
                <a:endParaRPr kumimoji="1" lang="en-US" altLang="zh-TW" dirty="0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: </a:t>
                </a:r>
                <a:r>
                  <a:rPr kumimoji="1" lang="zh-TW" altLang="en-US" dirty="0"/>
                  <a:t>指對當前函數來說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設定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將使得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消失在函數裡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反之不成立</a:t>
                </a:r>
                <a:endParaRPr kumimoji="1" lang="en-US" altLang="zh-TW" dirty="0"/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: </a:t>
                </a:r>
                <a:r>
                  <a:rPr kumimoji="1" lang="zh-TW" altLang="en-US" dirty="0"/>
                  <a:t>指對當前函數來說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設定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將使得一部份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消失但並未完全消失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反之也是</a:t>
                </a:r>
                <a:endParaRPr kumimoji="1" lang="en-US" altLang="zh-TW" dirty="0"/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7179C58-9779-840E-6BE9-83413763F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326" r="-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376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4EAB30-F429-F8EA-E1BE-9A5502F9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Q1.</a:t>
            </a:r>
            <a:r>
              <a:rPr kumimoji="1" lang="zh-TW" altLang="en-US" sz="4000" dirty="0"/>
              <a:t>在同個</a:t>
            </a:r>
            <a:r>
              <a:rPr kumimoji="1" lang="en-US" altLang="zh-TW" sz="4000" dirty="0"/>
              <a:t> clause </a:t>
            </a:r>
            <a:r>
              <a:rPr kumimoji="1" lang="zh-TW" altLang="en-US" sz="4000" dirty="0"/>
              <a:t>內</a:t>
            </a:r>
            <a:r>
              <a:rPr kumimoji="1" lang="en-US" altLang="zh-TW" sz="4000" dirty="0"/>
              <a:t>, </a:t>
            </a:r>
            <a:r>
              <a:rPr kumimoji="1" lang="zh-TW" altLang="en-US" sz="4000" dirty="0"/>
              <a:t>哪種變數應該優先展開</a:t>
            </a:r>
            <a:r>
              <a:rPr kumimoji="1" lang="en-US" altLang="zh-TW" sz="4000" dirty="0"/>
              <a:t> ?</a:t>
            </a:r>
            <a:endParaRPr kumimoji="1" lang="zh-TW" altLang="en-US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D758EF5-AFF1-7147-18AF-D076A35672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先討論兩變數的情況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假設先前已有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的賦值</a:t>
                </a:r>
                <a:endParaRPr kumimoji="1" lang="en-US" altLang="zh-TW" dirty="0"/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en-US" altLang="zh-TW" dirty="0"/>
                  <a:t>Independent </a:t>
                </a:r>
                <a:r>
                  <a:rPr kumimoji="1" lang="zh-TW" altLang="en-US" dirty="0"/>
                  <a:t>的情況下</a:t>
                </a:r>
                <a:r>
                  <a:rPr kumimoji="1" lang="en-US" altLang="zh-TW" dirty="0"/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kumimoji="1" lang="zh-TW" altLang="en-US" dirty="0"/>
                  <a:t>若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中對於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兩變數為</a:t>
                </a:r>
                <a:r>
                  <a:rPr kumimoji="1" lang="en-US" altLang="zh-TW" dirty="0"/>
                  <a:t> independent, </a:t>
                </a:r>
                <a:r>
                  <a:rPr kumimoji="1" lang="zh-TW" altLang="en-US" dirty="0"/>
                  <a:t>則會有以下的可能組合</a:t>
                </a:r>
                <a:r>
                  <a:rPr kumimoji="1" lang="en-US" altLang="zh-TW" dirty="0"/>
                  <a:t>(</a:t>
                </a:r>
                <a:r>
                  <a:rPr kumimoji="1" lang="zh-TW" altLang="en-US" dirty="0"/>
                  <a:t>其中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kumimoji="1" lang="zh-TW" altLang="en-US" dirty="0"/>
                  <a:t>不含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kumimoji="1" lang="en-US" altLang="zh-TW" dirty="0"/>
                  <a:t>)</a:t>
                </a:r>
              </a:p>
              <a:p>
                <a:pPr marL="914400" lvl="2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∧…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pPr lvl="2">
                  <a:lnSpc>
                    <a:spcPct val="110000"/>
                  </a:lnSpc>
                </a:pPr>
                <a:r>
                  <a:rPr kumimoji="1" lang="zh-TW" altLang="en-US" dirty="0"/>
                  <a:t>但是依照當前的資訊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並無法分辨出誰先誰後會有較佳的策略</a:t>
                </a:r>
                <a:endParaRPr kumimoji="1" lang="en-US" altLang="zh-TW" dirty="0"/>
              </a:p>
              <a:p>
                <a:pPr marL="914400" lvl="2" indent="0">
                  <a:lnSpc>
                    <a:spcPct val="110000"/>
                  </a:lnSpc>
                  <a:buNone/>
                </a:pPr>
                <a:r>
                  <a:rPr kumimoji="1" lang="en-US" altLang="zh-TW" b="0" dirty="0"/>
                  <a:t>	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TW" altLang="en-US" dirty="0"/>
                  <a:t> 隨機</a:t>
                </a:r>
                <a:r>
                  <a:rPr kumimoji="1" lang="en-US" altLang="zh-TW" dirty="0"/>
                  <a:t> (or </a:t>
                </a:r>
                <a:r>
                  <a:rPr kumimoji="1" lang="zh-TW" altLang="en-US" dirty="0"/>
                  <a:t>後來如果有其他策略來判斷在修改</a:t>
                </a:r>
                <a:r>
                  <a:rPr kumimoji="1" lang="en-US" altLang="zh-TW" dirty="0"/>
                  <a:t>)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en-US" altLang="zh-TW" dirty="0"/>
                  <a:t>Dependent </a:t>
                </a:r>
                <a:r>
                  <a:rPr kumimoji="1" lang="zh-TW" altLang="en-US" dirty="0"/>
                  <a:t>的情況下</a:t>
                </a:r>
                <a:r>
                  <a:rPr kumimoji="1" lang="en-US" altLang="zh-TW" dirty="0"/>
                  <a:t>:</a:t>
                </a:r>
              </a:p>
              <a:p>
                <a:pPr marL="1428750" lvl="2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en-US" altLang="zh-TW" dirty="0"/>
              </a:p>
              <a:p>
                <a:pPr marL="1428750" lvl="2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en-US" altLang="zh-TW" dirty="0"/>
              </a:p>
              <a:p>
                <a:pPr marL="1428750" lvl="2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kumimoji="1"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D758EF5-AFF1-7147-18AF-D076A35672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56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A792BE3-6A79-A6BC-1F06-764AB725B9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I.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zh-TW" altLang="en-US" i="1" dirty="0">
                            <a:latin typeface="Cambria Math" panose="02040503050406030204" pitchFamily="18" charset="0"/>
                          </a:rPr>
                          <m:t>互相包含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A792BE3-6A79-A6BC-1F06-764AB725B9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88303AC-C596-849F-FFB9-3BF47C83A1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若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則會有以下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∧…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不論是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TW" altLang="en-US" dirty="0"/>
                  <a:t> 先或是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 都會有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kumimoji="1" lang="en-US" altLang="zh-TW" dirty="0"/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在此情況下前後順序並不會影響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88303AC-C596-849F-FFB9-3BF47C83A1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群組 19">
            <a:extLst>
              <a:ext uri="{FF2B5EF4-FFF2-40B4-BE49-F238E27FC236}">
                <a16:creationId xmlns:a16="http://schemas.microsoft.com/office/drawing/2014/main" id="{F7BA8DED-19EB-C298-505D-635ADB7C522D}"/>
              </a:ext>
            </a:extLst>
          </p:cNvPr>
          <p:cNvGrpSpPr/>
          <p:nvPr/>
        </p:nvGrpSpPr>
        <p:grpSpPr>
          <a:xfrm>
            <a:off x="5614989" y="3821906"/>
            <a:ext cx="5424488" cy="2670969"/>
            <a:chOff x="2814638" y="4001294"/>
            <a:chExt cx="5424488" cy="267096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5E7DF384-5DA2-8869-2798-24FAEB2C4D1F}"/>
                    </a:ext>
                  </a:extLst>
                </p:cNvPr>
                <p:cNvSpPr txBox="1"/>
                <p:nvPr/>
              </p:nvSpPr>
              <p:spPr>
                <a:xfrm>
                  <a:off x="4943475" y="4001294"/>
                  <a:ext cx="13716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kumimoji="1" lang="zh-TW" altLang="en-US" sz="2200" dirty="0"/>
                </a:p>
              </p:txBody>
            </p:sp>
          </mc:Choice>
          <mc:Fallback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5E7DF384-5DA2-8869-2798-24FAEB2C4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3475" y="4001294"/>
                  <a:ext cx="1371600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20D8218F-CFD7-5521-C0D8-9B168D8DE8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4850" y="4432181"/>
              <a:ext cx="757238" cy="5310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C58A4AD0-BC39-F03F-2D8E-7451670B0AB5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4432181"/>
              <a:ext cx="800100" cy="5310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06F9E13E-2F58-37C5-C36A-32532B215A06}"/>
                    </a:ext>
                  </a:extLst>
                </p:cNvPr>
                <p:cNvSpPr txBox="1"/>
                <p:nvPr/>
              </p:nvSpPr>
              <p:spPr>
                <a:xfrm>
                  <a:off x="3914775" y="4432181"/>
                  <a:ext cx="7858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06F9E13E-2F58-37C5-C36A-32532B215A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775" y="4432181"/>
                  <a:ext cx="78581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E9172089-F68E-61CD-E349-0338236FB4E6}"/>
                    </a:ext>
                  </a:extLst>
                </p:cNvPr>
                <p:cNvSpPr txBox="1"/>
                <p:nvPr/>
              </p:nvSpPr>
              <p:spPr>
                <a:xfrm>
                  <a:off x="6355556" y="4357450"/>
                  <a:ext cx="78581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E9172089-F68E-61CD-E349-0338236FB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5556" y="4357450"/>
                  <a:ext cx="785813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FAAD602-EA99-3853-00EA-3DD4D2C349EF}"/>
                </a:ext>
              </a:extLst>
            </p:cNvPr>
            <p:cNvCxnSpPr>
              <a:stCxn id="4" idx="0"/>
            </p:cNvCxnSpPr>
            <p:nvPr/>
          </p:nvCxnSpPr>
          <p:spPr>
            <a:xfrm>
              <a:off x="5629275" y="4001294"/>
              <a:ext cx="0" cy="2670969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D0250315-3A8A-2C56-7958-6269BAC02821}"/>
                    </a:ext>
                  </a:extLst>
                </p:cNvPr>
                <p:cNvSpPr txBox="1"/>
                <p:nvPr/>
              </p:nvSpPr>
              <p:spPr>
                <a:xfrm>
                  <a:off x="3414713" y="5058350"/>
                  <a:ext cx="13716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d>
                      </m:oMath>
                    </m:oMathPara>
                  </a14:m>
                  <a:endParaRPr kumimoji="1" lang="zh-TW" altLang="en-US" sz="2200" dirty="0"/>
                </a:p>
              </p:txBody>
            </p:sp>
          </mc:Choice>
          <mc:Fallback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D0250315-3A8A-2C56-7958-6269BAC028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713" y="5058350"/>
                  <a:ext cx="1371600" cy="430887"/>
                </a:xfrm>
                <a:prstGeom prst="rect">
                  <a:avLst/>
                </a:prstGeom>
                <a:blipFill>
                  <a:blip r:embed="rId8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FA033F86-8CB4-9146-E6AA-F859C718D390}"/>
                    </a:ext>
                  </a:extLst>
                </p:cNvPr>
                <p:cNvSpPr txBox="1"/>
                <p:nvPr/>
              </p:nvSpPr>
              <p:spPr>
                <a:xfrm>
                  <a:off x="6276975" y="5071605"/>
                  <a:ext cx="13716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TW" sz="22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d>
                      </m:oMath>
                    </m:oMathPara>
                  </a14:m>
                  <a:endParaRPr kumimoji="1" lang="zh-TW" altLang="en-US" sz="2200" dirty="0"/>
                </a:p>
              </p:txBody>
            </p:sp>
          </mc:Choice>
          <mc:Fallback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FA033F86-8CB4-9146-E6AA-F859C718D3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6975" y="5071605"/>
                  <a:ext cx="1371600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DF478851-C889-CA72-BEBF-4BE4BC79E495}"/>
                </a:ext>
              </a:extLst>
            </p:cNvPr>
            <p:cNvSpPr/>
            <p:nvPr/>
          </p:nvSpPr>
          <p:spPr>
            <a:xfrm>
              <a:off x="2814638" y="5071605"/>
              <a:ext cx="2457450" cy="160065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5FFC8043-2004-4013-8B1E-9767BBDDF2E9}"/>
                </a:ext>
              </a:extLst>
            </p:cNvPr>
            <p:cNvSpPr/>
            <p:nvPr/>
          </p:nvSpPr>
          <p:spPr>
            <a:xfrm>
              <a:off x="5781676" y="5007192"/>
              <a:ext cx="2457450" cy="160065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187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A4E26D8-ABB8-F8D0-D257-1CAFA65A7D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II.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(</a:t>
                </a:r>
                <a:r>
                  <a:rPr kumimoji="1" lang="zh-TW" altLang="en-US" dirty="0"/>
                  <a:t>單邊包含</a:t>
                </a:r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A4E26D8-ABB8-F8D0-D257-1CAFA65A7D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300DD59-35BF-97BE-8DD5-DC12F0D0B2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若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則會有以下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∧…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如果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先代表了若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有由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所擴充的解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在此演算法下會忽略這些並非</a:t>
                </a:r>
                <a:r>
                  <a:rPr kumimoji="1" lang="en-US" altLang="zh-TW" dirty="0"/>
                  <a:t> minimal transversal </a:t>
                </a:r>
                <a:r>
                  <a:rPr kumimoji="1" lang="zh-TW" altLang="en-US" dirty="0"/>
                  <a:t>的解</a:t>
                </a:r>
                <a:r>
                  <a:rPr kumimoji="1" lang="en-US" altLang="zh-TW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如果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先則代表若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有由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所擴充的解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在此演算法下將會收錄這些並非 </a:t>
                </a:r>
                <a:r>
                  <a:rPr kumimoji="1" lang="en-US" altLang="zh-TW" dirty="0"/>
                  <a:t>minimal transversal </a:t>
                </a:r>
                <a:r>
                  <a:rPr kumimoji="1" lang="zh-TW" altLang="en-US" dirty="0"/>
                  <a:t>的解</a:t>
                </a:r>
                <a:r>
                  <a:rPr kumimoji="1" lang="en-US" altLang="zh-TW" dirty="0"/>
                  <a:t>. (</a:t>
                </a:r>
                <a:r>
                  <a:rPr kumimoji="1" lang="zh-TW" altLang="en-US" dirty="0"/>
                  <a:t>花更多時間搜尋</a:t>
                </a:r>
                <a:r>
                  <a:rPr kumimoji="1" lang="en-US" altLang="zh-TW" dirty="0"/>
                  <a:t>)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後會是較佳的策略</a:t>
                </a:r>
                <a:r>
                  <a:rPr kumimoji="1" lang="en-US" altLang="zh-TW" dirty="0"/>
                  <a:t>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300DD59-35BF-97BE-8DD5-DC12F0D0B2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86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8BBDB0-8FDB-596D-A3D2-FE9DCC2A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/>
              <a:t>Outline</a:t>
            </a:r>
            <a:endParaRPr kumimoji="1"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9521ED-E2DE-EAD7-EBBB-D23231CCB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Original version</a:t>
            </a:r>
          </a:p>
          <a:p>
            <a:r>
              <a:rPr kumimoji="1" lang="en-US" altLang="zh-TW" dirty="0"/>
              <a:t>PQ-base version</a:t>
            </a:r>
          </a:p>
          <a:p>
            <a:pPr lvl="1"/>
            <a:r>
              <a:rPr kumimoji="1" lang="en-US" altLang="zh-TW" dirty="0"/>
              <a:t>Difference between Original and PQ-base</a:t>
            </a:r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19502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B89FB-5178-192C-5311-2B9FAF3F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II. </a:t>
            </a:r>
            <a:r>
              <a:rPr kumimoji="1" lang="zh-TW" altLang="en-US" dirty="0"/>
              <a:t>示意圖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EC773643-C845-C170-048A-A4014B9F867E}"/>
              </a:ext>
            </a:extLst>
          </p:cNvPr>
          <p:cNvGrpSpPr/>
          <p:nvPr/>
        </p:nvGrpSpPr>
        <p:grpSpPr>
          <a:xfrm>
            <a:off x="514349" y="1728734"/>
            <a:ext cx="11279980" cy="4619012"/>
            <a:chOff x="514349" y="1514416"/>
            <a:chExt cx="11279980" cy="4619012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9E5E3DBD-E739-FA7A-B961-4D84BC4027B7}"/>
                </a:ext>
              </a:extLst>
            </p:cNvPr>
            <p:cNvGrpSpPr/>
            <p:nvPr/>
          </p:nvGrpSpPr>
          <p:grpSpPr>
            <a:xfrm>
              <a:off x="514349" y="2093515"/>
              <a:ext cx="5424488" cy="3245198"/>
              <a:chOff x="2814638" y="4001294"/>
              <a:chExt cx="5424488" cy="32451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文字方塊 4">
                    <a:extLst>
                      <a:ext uri="{FF2B5EF4-FFF2-40B4-BE49-F238E27FC236}">
                        <a16:creationId xmlns:a16="http://schemas.microsoft.com/office/drawing/2014/main" id="{B5D8CFA7-D181-7A71-1C4C-FB15E056A581}"/>
                      </a:ext>
                    </a:extLst>
                  </p:cNvPr>
                  <p:cNvSpPr txBox="1"/>
                  <p:nvPr/>
                </p:nvSpPr>
                <p:spPr>
                  <a:xfrm>
                    <a:off x="4943475" y="4001294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5" name="文字方塊 4">
                    <a:extLst>
                      <a:ext uri="{FF2B5EF4-FFF2-40B4-BE49-F238E27FC236}">
                        <a16:creationId xmlns:a16="http://schemas.microsoft.com/office/drawing/2014/main" id="{B5D8CFA7-D181-7A71-1C4C-FB15E056A5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3475" y="4001294"/>
                    <a:ext cx="1371600" cy="43088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直線箭頭接點 5">
                <a:extLst>
                  <a:ext uri="{FF2B5EF4-FFF2-40B4-BE49-F238E27FC236}">
                    <a16:creationId xmlns:a16="http://schemas.microsoft.com/office/drawing/2014/main" id="{6E5F7017-EA2E-90F9-8BFD-8F1F3B0E70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4850" y="4432181"/>
                <a:ext cx="757238" cy="531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線箭頭接點 6">
                <a:extLst>
                  <a:ext uri="{FF2B5EF4-FFF2-40B4-BE49-F238E27FC236}">
                    <a16:creationId xmlns:a16="http://schemas.microsoft.com/office/drawing/2014/main" id="{579EA04D-955D-6341-BE57-7990652D9C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0" y="4432181"/>
                <a:ext cx="800100" cy="531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3978AC5C-3DAF-84A5-24C0-4D67DF65AF50}"/>
                      </a:ext>
                    </a:extLst>
                  </p:cNvPr>
                  <p:cNvSpPr txBox="1"/>
                  <p:nvPr/>
                </p:nvSpPr>
                <p:spPr>
                  <a:xfrm>
                    <a:off x="3914775" y="4432181"/>
                    <a:ext cx="78581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3978AC5C-3DAF-84A5-24C0-4D67DF65AF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4775" y="4432181"/>
                    <a:ext cx="78581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55FBD1DF-472E-FCE3-6C23-4187602E0A88}"/>
                      </a:ext>
                    </a:extLst>
                  </p:cNvPr>
                  <p:cNvSpPr txBox="1"/>
                  <p:nvPr/>
                </p:nvSpPr>
                <p:spPr>
                  <a:xfrm>
                    <a:off x="6355556" y="4357450"/>
                    <a:ext cx="78581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55FBD1DF-472E-FCE3-6C23-4187602E0A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5556" y="4357450"/>
                    <a:ext cx="78581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61DA476B-BFC1-6DE6-D202-62853F7DE747}"/>
                  </a:ext>
                </a:extLst>
              </p:cNvPr>
              <p:cNvCxnSpPr>
                <a:stCxn id="5" idx="0"/>
              </p:cNvCxnSpPr>
              <p:nvPr/>
            </p:nvCxnSpPr>
            <p:spPr>
              <a:xfrm>
                <a:off x="5629275" y="4001294"/>
                <a:ext cx="0" cy="267096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8AAD175E-E655-B980-C540-9B4BA3C2537F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713" y="5058350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8AAD175E-E655-B980-C540-9B4BA3C253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4713" y="5058350"/>
                    <a:ext cx="1371600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388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92D75079-29B6-549E-6DE9-695B8F95B83D}"/>
                      </a:ext>
                    </a:extLst>
                  </p:cNvPr>
                  <p:cNvSpPr txBox="1"/>
                  <p:nvPr/>
                </p:nvSpPr>
                <p:spPr>
                  <a:xfrm>
                    <a:off x="6276975" y="5071605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92D75079-29B6-549E-6DE9-695B8F95B8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6975" y="5071605"/>
                    <a:ext cx="1371600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14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3A0C2D20-211E-DE6E-059D-1C82CECC90F9}"/>
                  </a:ext>
                </a:extLst>
              </p:cNvPr>
              <p:cNvSpPr/>
              <p:nvPr/>
            </p:nvSpPr>
            <p:spPr>
              <a:xfrm>
                <a:off x="2814638" y="5071605"/>
                <a:ext cx="2457450" cy="160065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4" name="橢圓 13">
                <a:extLst>
                  <a:ext uri="{FF2B5EF4-FFF2-40B4-BE49-F238E27FC236}">
                    <a16:creationId xmlns:a16="http://schemas.microsoft.com/office/drawing/2014/main" id="{844AB7FB-ABA5-151D-1E83-DD5E1AC991E4}"/>
                  </a:ext>
                </a:extLst>
              </p:cNvPr>
              <p:cNvSpPr/>
              <p:nvPr/>
            </p:nvSpPr>
            <p:spPr>
              <a:xfrm>
                <a:off x="5781676" y="5007191"/>
                <a:ext cx="2457450" cy="223930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5C7C6703-AB62-EDCB-DD09-CA6001DF4AE4}"/>
                </a:ext>
              </a:extLst>
            </p:cNvPr>
            <p:cNvGrpSpPr/>
            <p:nvPr/>
          </p:nvGrpSpPr>
          <p:grpSpPr>
            <a:xfrm>
              <a:off x="6369841" y="2093515"/>
              <a:ext cx="5424488" cy="3309611"/>
              <a:chOff x="2814638" y="4001294"/>
              <a:chExt cx="5424488" cy="330961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83C24D8D-2343-598B-3305-F77B3382FB52}"/>
                      </a:ext>
                    </a:extLst>
                  </p:cNvPr>
                  <p:cNvSpPr txBox="1"/>
                  <p:nvPr/>
                </p:nvSpPr>
                <p:spPr>
                  <a:xfrm>
                    <a:off x="4943475" y="4001294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83C24D8D-2343-598B-3305-F77B3382FB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3475" y="4001294"/>
                    <a:ext cx="1371600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直線箭頭接點 16">
                <a:extLst>
                  <a:ext uri="{FF2B5EF4-FFF2-40B4-BE49-F238E27FC236}">
                    <a16:creationId xmlns:a16="http://schemas.microsoft.com/office/drawing/2014/main" id="{4E85EF8F-E311-A2B0-09FC-CAD5752FFC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4850" y="4432181"/>
                <a:ext cx="757238" cy="531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箭頭接點 17">
                <a:extLst>
                  <a:ext uri="{FF2B5EF4-FFF2-40B4-BE49-F238E27FC236}">
                    <a16:creationId xmlns:a16="http://schemas.microsoft.com/office/drawing/2014/main" id="{51AF1BD3-F33C-E415-63DE-3EAED74E89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0" y="4432181"/>
                <a:ext cx="800100" cy="531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678A5F4B-210C-23A6-21C0-9DB96CA828C9}"/>
                      </a:ext>
                    </a:extLst>
                  </p:cNvPr>
                  <p:cNvSpPr txBox="1"/>
                  <p:nvPr/>
                </p:nvSpPr>
                <p:spPr>
                  <a:xfrm>
                    <a:off x="3914775" y="4432181"/>
                    <a:ext cx="78581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678A5F4B-210C-23A6-21C0-9DB96CA828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4775" y="4432181"/>
                    <a:ext cx="78581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CC76DEFC-7075-68A4-FF5A-E5A30F42B520}"/>
                      </a:ext>
                    </a:extLst>
                  </p:cNvPr>
                  <p:cNvSpPr txBox="1"/>
                  <p:nvPr/>
                </p:nvSpPr>
                <p:spPr>
                  <a:xfrm>
                    <a:off x="6355556" y="4357450"/>
                    <a:ext cx="78581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CC76DEFC-7075-68A4-FF5A-E5A30F42B5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5556" y="4357450"/>
                    <a:ext cx="785813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2C06A5F6-5E29-B6EF-72B7-51BBEEE206DA}"/>
                  </a:ext>
                </a:extLst>
              </p:cNvPr>
              <p:cNvCxnSpPr>
                <a:stCxn id="16" idx="0"/>
              </p:cNvCxnSpPr>
              <p:nvPr/>
            </p:nvCxnSpPr>
            <p:spPr>
              <a:xfrm>
                <a:off x="5629275" y="4001294"/>
                <a:ext cx="0" cy="267096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E0E0C037-C89B-2A66-1E7F-88F731F8E3FA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713" y="5058350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E0E0C037-C89B-2A66-1E7F-88F731F8E3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4713" y="5058350"/>
                    <a:ext cx="1371600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388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AD10631E-9BD6-4C8E-E534-F6FFE6A54C02}"/>
                      </a:ext>
                    </a:extLst>
                  </p:cNvPr>
                  <p:cNvSpPr txBox="1"/>
                  <p:nvPr/>
                </p:nvSpPr>
                <p:spPr>
                  <a:xfrm>
                    <a:off x="6276975" y="5071605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AD10631E-9BD6-4C8E-E534-F6FFE6A54C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6975" y="5071605"/>
                    <a:ext cx="1371600" cy="430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714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0F2760A5-1F82-B776-B3A9-C523F4364073}"/>
                  </a:ext>
                </a:extLst>
              </p:cNvPr>
              <p:cNvSpPr/>
              <p:nvPr/>
            </p:nvSpPr>
            <p:spPr>
              <a:xfrm>
                <a:off x="2814638" y="5071604"/>
                <a:ext cx="2457450" cy="223930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5" name="橢圓 24">
                <a:extLst>
                  <a:ext uri="{FF2B5EF4-FFF2-40B4-BE49-F238E27FC236}">
                    <a16:creationId xmlns:a16="http://schemas.microsoft.com/office/drawing/2014/main" id="{C5787C4F-15BB-6913-8B07-A1AC5A8BB72A}"/>
                  </a:ext>
                </a:extLst>
              </p:cNvPr>
              <p:cNvSpPr/>
              <p:nvPr/>
            </p:nvSpPr>
            <p:spPr>
              <a:xfrm>
                <a:off x="5781676" y="5007191"/>
                <a:ext cx="2457450" cy="16650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cxnSp>
          <p:nvCxnSpPr>
            <p:cNvPr id="27" name="直線箭頭接點 26">
              <a:extLst>
                <a:ext uri="{FF2B5EF4-FFF2-40B4-BE49-F238E27FC236}">
                  <a16:creationId xmlns:a16="http://schemas.microsoft.com/office/drawing/2014/main" id="{44EF0B61-FE8A-4006-CEEF-CCACF89AAC81}"/>
                </a:ext>
              </a:extLst>
            </p:cNvPr>
            <p:cNvCxnSpPr/>
            <p:nvPr/>
          </p:nvCxnSpPr>
          <p:spPr>
            <a:xfrm>
              <a:off x="1357313" y="1914525"/>
              <a:ext cx="3743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79B242E0-02AB-E64E-798D-53018F954E5F}"/>
                </a:ext>
              </a:extLst>
            </p:cNvPr>
            <p:cNvCxnSpPr/>
            <p:nvPr/>
          </p:nvCxnSpPr>
          <p:spPr>
            <a:xfrm>
              <a:off x="7188992" y="1914525"/>
              <a:ext cx="3743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564AF691-CC8B-5EF1-8EB9-FB1D63C5D7A1}"/>
                    </a:ext>
                  </a:extLst>
                </p:cNvPr>
                <p:cNvSpPr txBox="1"/>
                <p:nvPr/>
              </p:nvSpPr>
              <p:spPr>
                <a:xfrm>
                  <a:off x="2593180" y="1519277"/>
                  <a:ext cx="1114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564AF691-CC8B-5EF1-8EB9-FB1D63C5D7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180" y="1519277"/>
                  <a:ext cx="1114425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32997DB2-D3C5-C7B2-79DE-EFD3D0E5F62B}"/>
                    </a:ext>
                  </a:extLst>
                </p:cNvPr>
                <p:cNvSpPr txBox="1"/>
                <p:nvPr/>
              </p:nvSpPr>
              <p:spPr>
                <a:xfrm>
                  <a:off x="8484397" y="1514416"/>
                  <a:ext cx="1114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32997DB2-D3C5-C7B2-79DE-EFD3D0E5F6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4397" y="1514416"/>
                  <a:ext cx="1114425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曲線接點 32">
              <a:extLst>
                <a:ext uri="{FF2B5EF4-FFF2-40B4-BE49-F238E27FC236}">
                  <a16:creationId xmlns:a16="http://schemas.microsoft.com/office/drawing/2014/main" id="{2CB3002F-A88D-ACFB-734F-1972B2BC7F4A}"/>
                </a:ext>
              </a:extLst>
            </p:cNvPr>
            <p:cNvCxnSpPr/>
            <p:nvPr/>
          </p:nvCxnSpPr>
          <p:spPr>
            <a:xfrm rot="16200000" flipH="1">
              <a:off x="9517428" y="3645267"/>
              <a:ext cx="1465325" cy="702472"/>
            </a:xfrm>
            <a:prstGeom prst="curved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5" name="筆跡 34">
                  <a:extLst>
                    <a:ext uri="{FF2B5EF4-FFF2-40B4-BE49-F238E27FC236}">
                      <a16:creationId xmlns:a16="http://schemas.microsoft.com/office/drawing/2014/main" id="{DD21BEBF-6322-44D7-175B-534044865D02}"/>
                    </a:ext>
                  </a:extLst>
                </p14:cNvPr>
                <p14:cNvContentPartPr/>
                <p14:nvPr/>
              </p14:nvContentPartPr>
              <p14:xfrm>
                <a:off x="9550440" y="3608662"/>
                <a:ext cx="939240" cy="833400"/>
              </p14:xfrm>
            </p:contentPart>
          </mc:Choice>
          <mc:Fallback>
            <p:pic>
              <p:nvPicPr>
                <p:cNvPr id="35" name="筆跡 34">
                  <a:extLst>
                    <a:ext uri="{FF2B5EF4-FFF2-40B4-BE49-F238E27FC236}">
                      <a16:creationId xmlns:a16="http://schemas.microsoft.com/office/drawing/2014/main" id="{DD21BEBF-6322-44D7-175B-534044865D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60800" y="3428662"/>
                  <a:ext cx="1118880" cy="119304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2AEFADD6-93AA-353F-E0E6-25C3D8D6F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803" y="4329113"/>
              <a:ext cx="411956" cy="107401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13DC7CDF-6B00-64D9-2CA7-A61810CFF35F}"/>
                    </a:ext>
                  </a:extLst>
                </p:cNvPr>
                <p:cNvSpPr txBox="1"/>
                <p:nvPr/>
              </p:nvSpPr>
              <p:spPr>
                <a:xfrm>
                  <a:off x="8448672" y="5487097"/>
                  <a:ext cx="269632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被移除搜尋的</m:t>
                        </m:r>
                        <m:r>
                          <a:rPr kumimoji="1" lang="zh-TW" altLang="en-US" i="1">
                            <a:latin typeface="Cambria Math" panose="02040503050406030204" pitchFamily="18" charset="0"/>
                          </a:rPr>
                          <m:t>解</m:t>
                        </m:r>
                      </m:oMath>
                    </m:oMathPara>
                  </a14:m>
                  <a:endParaRPr kumimoji="1" lang="en-US" altLang="zh-TW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13DC7CDF-6B00-64D9-2CA7-A61810CFF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672" y="5487097"/>
                  <a:ext cx="2696324" cy="646331"/>
                </a:xfrm>
                <a:prstGeom prst="rect">
                  <a:avLst/>
                </a:prstGeom>
                <a:blipFill>
                  <a:blip r:embed="rId17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69547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74B3B5D-3EFB-3B23-458C-2DC9369963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TW" dirty="0"/>
                  <a:t>III.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(</a:t>
                </a:r>
                <a:r>
                  <a:rPr kumimoji="1" lang="zh-TW" altLang="en-US" dirty="0"/>
                  <a:t>部分包含</a:t>
                </a:r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74B3B5D-3EFB-3B23-458C-2DC9369963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AE9B3B4-BF02-A0F5-6373-CF1E20BB42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若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則會有以下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∧…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zh-TW" altLang="en-US" b="0" i="1" dirty="0">
                        <a:latin typeface="Cambria Math" panose="02040503050406030204" pitchFamily="18" charset="0"/>
                      </a:rPr>
                      <m:t>誰先誰後</m:t>
                    </m:r>
                  </m:oMath>
                </a14:m>
                <a:r>
                  <a:rPr kumimoji="1" lang="zh-TW" altLang="en-US" dirty="0"/>
                  <a:t>現階段無法知道哪個是較佳的策略</a:t>
                </a:r>
                <a:r>
                  <a:rPr kumimoji="1" lang="en-US" altLang="zh-TW" dirty="0"/>
                  <a:t>.</a:t>
                </a:r>
              </a:p>
              <a:p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AE9B3B4-BF02-A0F5-6373-CF1E20BB42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093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D47B8F-14BD-6101-A66C-8CEA6A84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III. </a:t>
            </a:r>
            <a:r>
              <a:rPr kumimoji="1" lang="zh-TW" altLang="en-US" dirty="0"/>
              <a:t>示意圖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DE5E6C3-CAA5-9D51-05FA-39F67EFA7350}"/>
              </a:ext>
            </a:extLst>
          </p:cNvPr>
          <p:cNvGrpSpPr/>
          <p:nvPr/>
        </p:nvGrpSpPr>
        <p:grpSpPr>
          <a:xfrm>
            <a:off x="514349" y="1728734"/>
            <a:ext cx="11279980" cy="4619012"/>
            <a:chOff x="514349" y="1514416"/>
            <a:chExt cx="11279980" cy="4619012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6799A42-FDC3-EB44-BA7D-45FB3A396142}"/>
                </a:ext>
              </a:extLst>
            </p:cNvPr>
            <p:cNvGrpSpPr/>
            <p:nvPr/>
          </p:nvGrpSpPr>
          <p:grpSpPr>
            <a:xfrm>
              <a:off x="514349" y="2093515"/>
              <a:ext cx="5424488" cy="3245198"/>
              <a:chOff x="2814638" y="4001294"/>
              <a:chExt cx="5424488" cy="32451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26905D5B-7953-BC8A-6585-A0D9848A86F4}"/>
                      </a:ext>
                    </a:extLst>
                  </p:cNvPr>
                  <p:cNvSpPr txBox="1"/>
                  <p:nvPr/>
                </p:nvSpPr>
                <p:spPr>
                  <a:xfrm>
                    <a:off x="4943475" y="4001294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26905D5B-7953-BC8A-6585-A0D9848A86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3475" y="4001294"/>
                    <a:ext cx="1371600" cy="43088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直線箭頭接點 25">
                <a:extLst>
                  <a:ext uri="{FF2B5EF4-FFF2-40B4-BE49-F238E27FC236}">
                    <a16:creationId xmlns:a16="http://schemas.microsoft.com/office/drawing/2014/main" id="{8CF89533-77FD-F338-6823-7C5EA6AD4C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4850" y="4432181"/>
                <a:ext cx="757238" cy="531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線箭頭接點 26">
                <a:extLst>
                  <a:ext uri="{FF2B5EF4-FFF2-40B4-BE49-F238E27FC236}">
                    <a16:creationId xmlns:a16="http://schemas.microsoft.com/office/drawing/2014/main" id="{752F5555-D33C-ED51-1BCE-FB39A6ABEA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0" y="4432181"/>
                <a:ext cx="800100" cy="531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62679D09-9890-A2C9-829F-F7714BE1D87A}"/>
                      </a:ext>
                    </a:extLst>
                  </p:cNvPr>
                  <p:cNvSpPr txBox="1"/>
                  <p:nvPr/>
                </p:nvSpPr>
                <p:spPr>
                  <a:xfrm>
                    <a:off x="3914775" y="4432181"/>
                    <a:ext cx="78581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62679D09-9890-A2C9-829F-F7714BE1D87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4775" y="4432181"/>
                    <a:ext cx="78581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52523165-0634-CC2B-8C14-D2203F52C290}"/>
                      </a:ext>
                    </a:extLst>
                  </p:cNvPr>
                  <p:cNvSpPr txBox="1"/>
                  <p:nvPr/>
                </p:nvSpPr>
                <p:spPr>
                  <a:xfrm>
                    <a:off x="6355556" y="4357450"/>
                    <a:ext cx="78581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52523165-0634-CC2B-8C14-D2203F52C2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5556" y="4357450"/>
                    <a:ext cx="785813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22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19488580-D991-852E-2E46-AFDBB0505E04}"/>
                  </a:ext>
                </a:extLst>
              </p:cNvPr>
              <p:cNvCxnSpPr>
                <a:stCxn id="25" idx="0"/>
              </p:cNvCxnSpPr>
              <p:nvPr/>
            </p:nvCxnSpPr>
            <p:spPr>
              <a:xfrm>
                <a:off x="5629275" y="4001294"/>
                <a:ext cx="0" cy="267096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DCBF8193-D037-7B15-002A-CB862A7E5C74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713" y="5058350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DCBF8193-D037-7B15-002A-CB862A7E5C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4713" y="5058350"/>
                    <a:ext cx="1371600" cy="4308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388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文字方塊 31">
                    <a:extLst>
                      <a:ext uri="{FF2B5EF4-FFF2-40B4-BE49-F238E27FC236}">
                        <a16:creationId xmlns:a16="http://schemas.microsoft.com/office/drawing/2014/main" id="{8ED9F372-3B71-81AE-3AD3-FEE967CD4F97}"/>
                      </a:ext>
                    </a:extLst>
                  </p:cNvPr>
                  <p:cNvSpPr txBox="1"/>
                  <p:nvPr/>
                </p:nvSpPr>
                <p:spPr>
                  <a:xfrm>
                    <a:off x="6276975" y="5071605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32" name="文字方塊 31">
                    <a:extLst>
                      <a:ext uri="{FF2B5EF4-FFF2-40B4-BE49-F238E27FC236}">
                        <a16:creationId xmlns:a16="http://schemas.microsoft.com/office/drawing/2014/main" id="{8ED9F372-3B71-81AE-3AD3-FEE967CD4F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6975" y="5071605"/>
                    <a:ext cx="1371600" cy="43088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714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橢圓 32">
                <a:extLst>
                  <a:ext uri="{FF2B5EF4-FFF2-40B4-BE49-F238E27FC236}">
                    <a16:creationId xmlns:a16="http://schemas.microsoft.com/office/drawing/2014/main" id="{1C200092-FF61-0665-F2FE-5C3175823776}"/>
                  </a:ext>
                </a:extLst>
              </p:cNvPr>
              <p:cNvSpPr/>
              <p:nvPr/>
            </p:nvSpPr>
            <p:spPr>
              <a:xfrm>
                <a:off x="2814638" y="5071605"/>
                <a:ext cx="2457450" cy="160065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4" name="橢圓 33">
                <a:extLst>
                  <a:ext uri="{FF2B5EF4-FFF2-40B4-BE49-F238E27FC236}">
                    <a16:creationId xmlns:a16="http://schemas.microsoft.com/office/drawing/2014/main" id="{D4B9A1E5-3D44-270E-999F-DE1795562F70}"/>
                  </a:ext>
                </a:extLst>
              </p:cNvPr>
              <p:cNvSpPr/>
              <p:nvPr/>
            </p:nvSpPr>
            <p:spPr>
              <a:xfrm>
                <a:off x="5781676" y="5007191"/>
                <a:ext cx="2457450" cy="223930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093C0A4-5F45-2C65-57B1-A560D2F4CBFE}"/>
                </a:ext>
              </a:extLst>
            </p:cNvPr>
            <p:cNvGrpSpPr/>
            <p:nvPr/>
          </p:nvGrpSpPr>
          <p:grpSpPr>
            <a:xfrm>
              <a:off x="6369841" y="2093515"/>
              <a:ext cx="5424488" cy="3309611"/>
              <a:chOff x="2814638" y="4001294"/>
              <a:chExt cx="5424488" cy="330961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209A4385-3CBE-481A-3868-4D1FFC2B084A}"/>
                      </a:ext>
                    </a:extLst>
                  </p:cNvPr>
                  <p:cNvSpPr txBox="1"/>
                  <p:nvPr/>
                </p:nvSpPr>
                <p:spPr>
                  <a:xfrm>
                    <a:off x="4943475" y="4001294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209A4385-3CBE-481A-3868-4D1FFC2B08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3475" y="4001294"/>
                    <a:ext cx="1371600" cy="43088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428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直線箭頭接點 15">
                <a:extLst>
                  <a:ext uri="{FF2B5EF4-FFF2-40B4-BE49-F238E27FC236}">
                    <a16:creationId xmlns:a16="http://schemas.microsoft.com/office/drawing/2014/main" id="{DDF21FE1-45DC-B6EF-DB83-AEABB1B547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14850" y="4432181"/>
                <a:ext cx="757238" cy="531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箭頭接點 16">
                <a:extLst>
                  <a:ext uri="{FF2B5EF4-FFF2-40B4-BE49-F238E27FC236}">
                    <a16:creationId xmlns:a16="http://schemas.microsoft.com/office/drawing/2014/main" id="{F180B313-642B-647D-D88E-4F697015BD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0" y="4432181"/>
                <a:ext cx="800100" cy="5310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5684A9C0-BFB9-6C20-A1EB-588685150DE0}"/>
                      </a:ext>
                    </a:extLst>
                  </p:cNvPr>
                  <p:cNvSpPr txBox="1"/>
                  <p:nvPr/>
                </p:nvSpPr>
                <p:spPr>
                  <a:xfrm>
                    <a:off x="3914775" y="4432181"/>
                    <a:ext cx="78581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5684A9C0-BFB9-6C20-A1EB-588685150D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14775" y="4432181"/>
                    <a:ext cx="78581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AD7D18E5-F260-F6C9-483B-55DB10D2392C}"/>
                      </a:ext>
                    </a:extLst>
                  </p:cNvPr>
                  <p:cNvSpPr txBox="1"/>
                  <p:nvPr/>
                </p:nvSpPr>
                <p:spPr>
                  <a:xfrm>
                    <a:off x="6355556" y="4357450"/>
                    <a:ext cx="78581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AD7D18E5-F260-F6C9-483B-55DB10D239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5556" y="4357450"/>
                    <a:ext cx="78581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9D65EA51-A93E-7815-8042-EBA0D6D62362}"/>
                  </a:ext>
                </a:extLst>
              </p:cNvPr>
              <p:cNvCxnSpPr>
                <a:stCxn id="15" idx="0"/>
              </p:cNvCxnSpPr>
              <p:nvPr/>
            </p:nvCxnSpPr>
            <p:spPr>
              <a:xfrm>
                <a:off x="5629275" y="4001294"/>
                <a:ext cx="0" cy="267096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9F4D6665-92CD-F119-C76D-35E510C799C8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713" y="5058350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9F4D6665-92CD-F119-C76D-35E510C799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4713" y="5058350"/>
                    <a:ext cx="1371600" cy="43088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3889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5B558CC2-BB1D-C6B4-0621-3C1F3CEF5C5F}"/>
                      </a:ext>
                    </a:extLst>
                  </p:cNvPr>
                  <p:cNvSpPr txBox="1"/>
                  <p:nvPr/>
                </p:nvSpPr>
                <p:spPr>
                  <a:xfrm>
                    <a:off x="6276975" y="5071605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d>
                        </m:oMath>
                      </m:oMathPara>
                    </a14:m>
                    <a:endParaRPr kumimoji="1" lang="zh-TW" altLang="en-US" sz="2200" dirty="0"/>
                  </a:p>
                </p:txBody>
              </p:sp>
            </mc:Choice>
            <mc:Fallback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5B558CC2-BB1D-C6B4-0621-3C1F3CEF5C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6975" y="5071605"/>
                    <a:ext cx="1371600" cy="43088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14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00E729BB-2468-4B4D-E270-2357C9CDDC76}"/>
                  </a:ext>
                </a:extLst>
              </p:cNvPr>
              <p:cNvSpPr/>
              <p:nvPr/>
            </p:nvSpPr>
            <p:spPr>
              <a:xfrm>
                <a:off x="2814638" y="5071604"/>
                <a:ext cx="2457450" cy="223930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4" name="橢圓 23">
                <a:extLst>
                  <a:ext uri="{FF2B5EF4-FFF2-40B4-BE49-F238E27FC236}">
                    <a16:creationId xmlns:a16="http://schemas.microsoft.com/office/drawing/2014/main" id="{97847B97-A872-A5AC-5E73-0A3C78AF79EA}"/>
                  </a:ext>
                </a:extLst>
              </p:cNvPr>
              <p:cNvSpPr/>
              <p:nvPr/>
            </p:nvSpPr>
            <p:spPr>
              <a:xfrm>
                <a:off x="5781676" y="5007191"/>
                <a:ext cx="2457450" cy="16650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ADA29E56-CD08-7E17-9DC8-DE288531D4BE}"/>
                </a:ext>
              </a:extLst>
            </p:cNvPr>
            <p:cNvCxnSpPr/>
            <p:nvPr/>
          </p:nvCxnSpPr>
          <p:spPr>
            <a:xfrm>
              <a:off x="1357313" y="1914525"/>
              <a:ext cx="3743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箭頭接點 7">
              <a:extLst>
                <a:ext uri="{FF2B5EF4-FFF2-40B4-BE49-F238E27FC236}">
                  <a16:creationId xmlns:a16="http://schemas.microsoft.com/office/drawing/2014/main" id="{7092EE8B-8566-C6FA-CFF0-6C7663C97CC0}"/>
                </a:ext>
              </a:extLst>
            </p:cNvPr>
            <p:cNvCxnSpPr/>
            <p:nvPr/>
          </p:nvCxnSpPr>
          <p:spPr>
            <a:xfrm>
              <a:off x="7188992" y="1914525"/>
              <a:ext cx="37433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0460C02-3975-F7B1-3FFD-12DDD00F0D7B}"/>
                    </a:ext>
                  </a:extLst>
                </p:cNvPr>
                <p:cNvSpPr txBox="1"/>
                <p:nvPr/>
              </p:nvSpPr>
              <p:spPr>
                <a:xfrm>
                  <a:off x="2593180" y="1519277"/>
                  <a:ext cx="1114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D0460C02-3975-F7B1-3FFD-12DDD00F0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180" y="1519277"/>
                  <a:ext cx="1114425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48EAAD9D-96F0-F259-10E1-7D27BB0345C3}"/>
                    </a:ext>
                  </a:extLst>
                </p:cNvPr>
                <p:cNvSpPr txBox="1"/>
                <p:nvPr/>
              </p:nvSpPr>
              <p:spPr>
                <a:xfrm>
                  <a:off x="8484397" y="1514416"/>
                  <a:ext cx="11144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𝑡𝑖𝑚𝑒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48EAAD9D-96F0-F259-10E1-7D27BB034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4397" y="1514416"/>
                  <a:ext cx="1114425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曲線接點 10">
              <a:extLst>
                <a:ext uri="{FF2B5EF4-FFF2-40B4-BE49-F238E27FC236}">
                  <a16:creationId xmlns:a16="http://schemas.microsoft.com/office/drawing/2014/main" id="{2A1155AD-9115-0A5D-0C10-72B2AAF336F1}"/>
                </a:ext>
              </a:extLst>
            </p:cNvPr>
            <p:cNvCxnSpPr/>
            <p:nvPr/>
          </p:nvCxnSpPr>
          <p:spPr>
            <a:xfrm rot="16200000" flipH="1">
              <a:off x="9517428" y="3645267"/>
              <a:ext cx="1465325" cy="702472"/>
            </a:xfrm>
            <a:prstGeom prst="curvedConnector3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筆跡 11">
                  <a:extLst>
                    <a:ext uri="{FF2B5EF4-FFF2-40B4-BE49-F238E27FC236}">
                      <a16:creationId xmlns:a16="http://schemas.microsoft.com/office/drawing/2014/main" id="{C402D063-0301-9A0F-C12A-8D2F67A3A25F}"/>
                    </a:ext>
                  </a:extLst>
                </p14:cNvPr>
                <p14:cNvContentPartPr/>
                <p14:nvPr/>
              </p14:nvContentPartPr>
              <p14:xfrm>
                <a:off x="9550440" y="3608662"/>
                <a:ext cx="939240" cy="833400"/>
              </p14:xfrm>
            </p:contentPart>
          </mc:Choice>
          <mc:Fallback>
            <p:pic>
              <p:nvPicPr>
                <p:cNvPr id="12" name="筆跡 11">
                  <a:extLst>
                    <a:ext uri="{FF2B5EF4-FFF2-40B4-BE49-F238E27FC236}">
                      <a16:creationId xmlns:a16="http://schemas.microsoft.com/office/drawing/2014/main" id="{C402D063-0301-9A0F-C12A-8D2F67A3A2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60800" y="3428662"/>
                  <a:ext cx="1118880" cy="119304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33EC9AD-F5CC-71A9-1839-8F8EBA722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803" y="4329113"/>
              <a:ext cx="411956" cy="107401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45762BD4-4081-B46C-09C6-97E8E526877E}"/>
                    </a:ext>
                  </a:extLst>
                </p:cNvPr>
                <p:cNvSpPr txBox="1"/>
                <p:nvPr/>
              </p:nvSpPr>
              <p:spPr>
                <a:xfrm>
                  <a:off x="8448672" y="5487097"/>
                  <a:ext cx="269632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zh-TW" altLang="en-US" i="1" smtClean="0">
                            <a:latin typeface="Cambria Math" panose="02040503050406030204" pitchFamily="18" charset="0"/>
                          </a:rPr>
                          <m:t>被移除搜尋的</m:t>
                        </m:r>
                        <m:r>
                          <a:rPr kumimoji="1" lang="zh-TW" altLang="en-US" i="1">
                            <a:latin typeface="Cambria Math" panose="02040503050406030204" pitchFamily="18" charset="0"/>
                          </a:rPr>
                          <m:t>解</m:t>
                        </m:r>
                      </m:oMath>
                    </m:oMathPara>
                  </a14:m>
                  <a:endParaRPr kumimoji="1" lang="en-US" altLang="zh-TW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,…</m:t>
                            </m:r>
                          </m:e>
                        </m:d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45762BD4-4081-B46C-09C6-97E8E52687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8672" y="5487097"/>
                  <a:ext cx="2696324" cy="646331"/>
                </a:xfrm>
                <a:prstGeom prst="rect">
                  <a:avLst/>
                </a:prstGeom>
                <a:blipFill>
                  <a:blip r:embed="rId16"/>
                  <a:stretch>
                    <a:fillRect b="-5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5" name="曲線接點 34">
            <a:extLst>
              <a:ext uri="{FF2B5EF4-FFF2-40B4-BE49-F238E27FC236}">
                <a16:creationId xmlns:a16="http://schemas.microsoft.com/office/drawing/2014/main" id="{7D17D223-0675-9F85-DC7F-3EF4277F2B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73144" y="3824799"/>
            <a:ext cx="1946530" cy="1268017"/>
          </a:xfrm>
          <a:prstGeom prst="curved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筆跡 37">
                <a:extLst>
                  <a:ext uri="{FF2B5EF4-FFF2-40B4-BE49-F238E27FC236}">
                    <a16:creationId xmlns:a16="http://schemas.microsoft.com/office/drawing/2014/main" id="{8D1E458D-88D5-0DAA-3325-255B6322ABBF}"/>
                  </a:ext>
                </a:extLst>
              </p14:cNvPr>
              <p14:cNvContentPartPr/>
              <p14:nvPr/>
            </p14:nvContentPartPr>
            <p14:xfrm>
              <a:off x="3674520" y="3904222"/>
              <a:ext cx="1414440" cy="1512000"/>
            </p14:xfrm>
          </p:contentPart>
        </mc:Choice>
        <mc:Fallback>
          <p:pic>
            <p:nvPicPr>
              <p:cNvPr id="38" name="筆跡 37">
                <a:extLst>
                  <a:ext uri="{FF2B5EF4-FFF2-40B4-BE49-F238E27FC236}">
                    <a16:creationId xmlns:a16="http://schemas.microsoft.com/office/drawing/2014/main" id="{8D1E458D-88D5-0DAA-3325-255B6322AB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84880" y="3724222"/>
                <a:ext cx="1594080" cy="1871640"/>
              </a:xfrm>
              <a:prstGeom prst="rect">
                <a:avLst/>
              </a:prstGeom>
            </p:spPr>
          </p:pic>
        </mc:Fallback>
      </mc:AlternateContent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84B1F9FE-1457-2C50-0293-FCCA8E6476B0}"/>
              </a:ext>
            </a:extLst>
          </p:cNvPr>
          <p:cNvCxnSpPr>
            <a:cxnSpLocks/>
          </p:cNvCxnSpPr>
          <p:nvPr/>
        </p:nvCxnSpPr>
        <p:spPr>
          <a:xfrm flipH="1">
            <a:off x="3590920" y="4879215"/>
            <a:ext cx="411956" cy="107401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025C7718-078C-34B0-EFEE-DB03D098CA0A}"/>
                  </a:ext>
                </a:extLst>
              </p:cNvPr>
              <p:cNvSpPr txBox="1"/>
              <p:nvPr/>
            </p:nvSpPr>
            <p:spPr>
              <a:xfrm>
                <a:off x="2488402" y="5897956"/>
                <a:ext cx="26963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latin typeface="Cambria Math" panose="02040503050406030204" pitchFamily="18" charset="0"/>
                        </a:rPr>
                        <m:t>被移除搜尋的</m:t>
                      </m:r>
                      <m:r>
                        <a:rPr kumimoji="1" lang="zh-TW" altLang="en-US" i="1">
                          <a:latin typeface="Cambria Math" panose="02040503050406030204" pitchFamily="18" charset="0"/>
                        </a:rPr>
                        <m:t>解</m:t>
                      </m:r>
                    </m:oMath>
                  </m:oMathPara>
                </a14:m>
                <a:endParaRPr kumimoji="1" lang="en-US" altLang="zh-TW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025C7718-078C-34B0-EFEE-DB03D098C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402" y="5897956"/>
                <a:ext cx="2696324" cy="646331"/>
              </a:xfrm>
              <a:prstGeom prst="rect">
                <a:avLst/>
              </a:prstGeom>
              <a:blipFill>
                <a:blip r:embed="rId19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16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E0EB9-E104-3D5A-FC16-84359B8D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200" dirty="0"/>
              <a:t>Q1.</a:t>
            </a:r>
            <a:r>
              <a:rPr kumimoji="1" lang="zh-TW" altLang="en-US" sz="4200" dirty="0"/>
              <a:t>在同個</a:t>
            </a:r>
            <a:r>
              <a:rPr kumimoji="1" lang="en-US" altLang="zh-TW" sz="4200" dirty="0"/>
              <a:t> clause </a:t>
            </a:r>
            <a:r>
              <a:rPr kumimoji="1" lang="zh-TW" altLang="en-US" sz="4200" dirty="0"/>
              <a:t>內</a:t>
            </a:r>
            <a:r>
              <a:rPr kumimoji="1" lang="en-US" altLang="zh-TW" sz="4200" dirty="0"/>
              <a:t>, </a:t>
            </a:r>
            <a:r>
              <a:rPr kumimoji="1" lang="zh-TW" altLang="en-US" sz="4200" dirty="0"/>
              <a:t>哪種變數應該優先展開</a:t>
            </a:r>
            <a:r>
              <a:rPr kumimoji="1" lang="en-US" altLang="zh-TW" sz="4200" dirty="0"/>
              <a:t> ?</a:t>
            </a:r>
            <a:endParaRPr kumimoji="1" lang="zh-TW" altLang="en-US" sz="4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857DA8-FD04-0726-09D5-0C24DC3B38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現在討論三變數的情況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假設先前已有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的賦值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則有以下幾種子情況</a:t>
                </a:r>
                <a:r>
                  <a:rPr kumimoji="1" lang="en-US" altLang="zh-TW" dirty="0"/>
                  <a:t>: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zh-TW" altLang="en-US" dirty="0"/>
                  <a:t> 三者皆</a:t>
                </a:r>
                <a:r>
                  <a:rPr kumimoji="1" lang="en-US" altLang="zh-TW" dirty="0"/>
                  <a:t> independent 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三者皆</a:t>
                </a:r>
                <a:r>
                  <a:rPr kumimoji="1" lang="en-US" altLang="zh-TW" dirty="0"/>
                  <a:t> dependent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與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independent </a:t>
                </a:r>
                <a:r>
                  <a:rPr kumimoji="1" lang="zh-TW" altLang="en-US" dirty="0"/>
                  <a:t>但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dependent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與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dependent </a:t>
                </a:r>
                <a:r>
                  <a:rPr kumimoji="1" lang="zh-TW" altLang="en-US" dirty="0"/>
                  <a:t>但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independent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以下依序分類分析</a:t>
                </a:r>
                <a:endParaRPr kumimoji="1"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7857DA8-FD04-0726-09D5-0C24DC3B38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80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3FACC5A-ACC6-5F23-57B5-F02FC819F1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TW" b="1" dirty="0"/>
                  <a:t>1. 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zh-TW" altLang="en-US" dirty="0"/>
                  <a:t> 三者皆</a:t>
                </a:r>
                <a:r>
                  <a:rPr kumimoji="1" lang="en-US" altLang="zh-TW" dirty="0"/>
                  <a:t> independent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3FACC5A-ACC6-5F23-57B5-F02FC819F1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4DD7DE1-C61B-FE84-4C93-4D77DA7FBC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∧…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60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zh-TW" altLang="en-US" b="0" i="1" dirty="0">
                        <a:latin typeface="Cambria Math" panose="02040503050406030204" pitchFamily="18" charset="0"/>
                      </a:rPr>
                      <m:t>誰先誰後</m:t>
                    </m:r>
                  </m:oMath>
                </a14:m>
                <a:r>
                  <a:rPr kumimoji="1" lang="zh-TW" altLang="en-US" dirty="0"/>
                  <a:t>現階段無法知道哪個是較佳的策略</a:t>
                </a:r>
                <a:r>
                  <a:rPr kumimoji="1" lang="en-US" altLang="zh-TW" dirty="0"/>
                  <a:t>.</a:t>
                </a:r>
              </a:p>
              <a:p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4DD7DE1-C61B-FE84-4C93-4D77DA7FBC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C5A32D20-9E50-02A6-DB14-9A9FEE45CC65}"/>
              </a:ext>
            </a:extLst>
          </p:cNvPr>
          <p:cNvGrpSpPr/>
          <p:nvPr/>
        </p:nvGrpSpPr>
        <p:grpSpPr>
          <a:xfrm>
            <a:off x="6447424" y="4272756"/>
            <a:ext cx="2621129" cy="2039144"/>
            <a:chOff x="5934076" y="4651724"/>
            <a:chExt cx="2621129" cy="2039144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7D2CB1FE-1DA2-248F-76BC-F063C95A3045}"/>
                </a:ext>
              </a:extLst>
            </p:cNvPr>
            <p:cNvSpPr/>
            <p:nvPr/>
          </p:nvSpPr>
          <p:spPr>
            <a:xfrm>
              <a:off x="5934076" y="5684044"/>
              <a:ext cx="985838" cy="985838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AFEA492D-CDD4-83A9-6DBB-ABB17E23E238}"/>
                </a:ext>
              </a:extLst>
            </p:cNvPr>
            <p:cNvSpPr/>
            <p:nvPr/>
          </p:nvSpPr>
          <p:spPr>
            <a:xfrm>
              <a:off x="6764380" y="4651724"/>
              <a:ext cx="985838" cy="98583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8127889-7466-0005-E0B9-2BF77073BF88}"/>
                    </a:ext>
                  </a:extLst>
                </p:cNvPr>
                <p:cNvSpPr txBox="1"/>
                <p:nvPr/>
              </p:nvSpPr>
              <p:spPr>
                <a:xfrm>
                  <a:off x="6175707" y="5913771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8127889-7466-0005-E0B9-2BF77073BF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5707" y="5913771"/>
                  <a:ext cx="51435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23587011-987F-B947-86AB-8BF4216A20F9}"/>
                </a:ext>
              </a:extLst>
            </p:cNvPr>
            <p:cNvSpPr/>
            <p:nvPr/>
          </p:nvSpPr>
          <p:spPr>
            <a:xfrm>
              <a:off x="7569367" y="5705030"/>
              <a:ext cx="985838" cy="985838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E210B92B-28EF-43FD-1283-4369065FB527}"/>
                    </a:ext>
                  </a:extLst>
                </p:cNvPr>
                <p:cNvSpPr txBox="1"/>
                <p:nvPr/>
              </p:nvSpPr>
              <p:spPr>
                <a:xfrm>
                  <a:off x="7804861" y="5992297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E210B92B-28EF-43FD-1283-4369065FB5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4861" y="5992297"/>
                  <a:ext cx="5143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BBB1D4F9-DF55-AC61-B3E5-CB0C44CD3DE0}"/>
                    </a:ext>
                  </a:extLst>
                </p:cNvPr>
                <p:cNvSpPr txBox="1"/>
                <p:nvPr/>
              </p:nvSpPr>
              <p:spPr>
                <a:xfrm>
                  <a:off x="7000124" y="4945927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BBB1D4F9-DF55-AC61-B3E5-CB0C44CD3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124" y="4945927"/>
                  <a:ext cx="51435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93062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62FE9BF-4EFC-6D57-BF4D-DFAD65C673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TW" b="1" dirty="0"/>
                  <a:t>2.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三者皆</a:t>
                </a:r>
                <a:r>
                  <a:rPr kumimoji="1" lang="en-US" altLang="zh-TW" dirty="0"/>
                  <a:t> dependent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562FE9BF-4EFC-6D57-BF4D-DFAD65C673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6B547A-83D3-3B08-D2E9-BC2D0598B8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分為以下幾種</a:t>
                </a:r>
                <a:r>
                  <a:rPr kumimoji="1" lang="en-US" altLang="zh-TW" dirty="0"/>
                  <a:t> cases: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b="0" dirty="0"/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b="0" dirty="0"/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⋈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⋈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zh-TW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⋈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⋈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F6B547A-83D3-3B08-D2E9-BC2D0598B8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673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18ED7BA-52BD-560E-EE8D-F1B2B52EB8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5763"/>
                <a:ext cx="1051560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TW" b="1" dirty="0"/>
                  <a:t>I.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zh-TW" altLang="en-US" b="0" i="1" dirty="0">
                        <a:latin typeface="Cambria Math" panose="02040503050406030204" pitchFamily="18" charset="0"/>
                      </a:rPr>
                      <m:t>誰先誰後</m:t>
                    </m:r>
                  </m:oMath>
                </a14:m>
                <a:r>
                  <a:rPr kumimoji="1" lang="zh-TW" altLang="en-US" dirty="0"/>
                  <a:t>都可以</a:t>
                </a:r>
                <a:r>
                  <a:rPr kumimoji="1" lang="en-US" altLang="zh-TW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在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時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根據定義這個例子是不存在的</a:t>
                </a:r>
                <a:r>
                  <a:rPr kumimoji="1" lang="en-US" altLang="zh-TW" dirty="0"/>
                  <a:t>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TW" b="1" dirty="0"/>
                  <a:t>II.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誰先誰後都可以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在他們之後</a:t>
                </a:r>
                <a:r>
                  <a:rPr kumimoji="1" lang="en-US" altLang="zh-TW" dirty="0"/>
                  <a:t>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18ED7BA-52BD-560E-EE8D-F1B2B52EB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5763"/>
                <a:ext cx="10515600" cy="5791200"/>
              </a:xfrm>
              <a:blipFill>
                <a:blip r:embed="rId3"/>
                <a:stretch>
                  <a:fillRect l="-1206" t="-6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>
            <a:extLst>
              <a:ext uri="{FF2B5EF4-FFF2-40B4-BE49-F238E27FC236}">
                <a16:creationId xmlns:a16="http://schemas.microsoft.com/office/drawing/2014/main" id="{D009E25C-5B69-2220-8743-480EC2AAB0AD}"/>
              </a:ext>
            </a:extLst>
          </p:cNvPr>
          <p:cNvGrpSpPr/>
          <p:nvPr/>
        </p:nvGrpSpPr>
        <p:grpSpPr>
          <a:xfrm>
            <a:off x="10144125" y="771525"/>
            <a:ext cx="985838" cy="985838"/>
            <a:chOff x="10144125" y="771525"/>
            <a:chExt cx="985838" cy="985838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651D5357-8BA5-DE0C-BF94-579F9DD6F47A}"/>
                </a:ext>
              </a:extLst>
            </p:cNvPr>
            <p:cNvSpPr/>
            <p:nvPr/>
          </p:nvSpPr>
          <p:spPr>
            <a:xfrm>
              <a:off x="10144125" y="771525"/>
              <a:ext cx="985838" cy="9858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E381B625-55D9-144E-96D6-CA02ADAAE312}"/>
                    </a:ext>
                  </a:extLst>
                </p:cNvPr>
                <p:cNvSpPr txBox="1"/>
                <p:nvPr/>
              </p:nvSpPr>
              <p:spPr>
                <a:xfrm>
                  <a:off x="10272713" y="1079778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E381B625-55D9-144E-96D6-CA02ADAAE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2713" y="1079778"/>
                  <a:ext cx="514350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33333" b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2B8FCE3-A277-964D-C81E-27312BFE45D2}"/>
              </a:ext>
            </a:extLst>
          </p:cNvPr>
          <p:cNvCxnSpPr/>
          <p:nvPr/>
        </p:nvCxnSpPr>
        <p:spPr>
          <a:xfrm>
            <a:off x="530087" y="2822713"/>
            <a:ext cx="10972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E803245-9864-A338-3190-9618A37863E3}"/>
              </a:ext>
            </a:extLst>
          </p:cNvPr>
          <p:cNvGrpSpPr/>
          <p:nvPr/>
        </p:nvGrpSpPr>
        <p:grpSpPr>
          <a:xfrm>
            <a:off x="9999283" y="4816034"/>
            <a:ext cx="985838" cy="1022137"/>
            <a:chOff x="9999283" y="4816034"/>
            <a:chExt cx="985838" cy="1022137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16C174D-5050-4EA4-0682-0F352318B5ED}"/>
                </a:ext>
              </a:extLst>
            </p:cNvPr>
            <p:cNvGrpSpPr/>
            <p:nvPr/>
          </p:nvGrpSpPr>
          <p:grpSpPr>
            <a:xfrm>
              <a:off x="9999283" y="4816034"/>
              <a:ext cx="985838" cy="1022137"/>
              <a:chOff x="10144125" y="735226"/>
              <a:chExt cx="985838" cy="1022137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2D666FC7-E1DF-3137-FA1C-B6D5A758E827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39FE05F6-F8BC-D4AE-655B-3B53AEDAF5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9869" y="735226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39FE05F6-F8BC-D4AE-655B-3B53AEDAF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9869" y="735226"/>
                    <a:ext cx="51435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823447A-BB99-885B-EF2E-322C346E88A4}"/>
                </a:ext>
              </a:extLst>
            </p:cNvPr>
            <p:cNvSpPr/>
            <p:nvPr/>
          </p:nvSpPr>
          <p:spPr>
            <a:xfrm>
              <a:off x="10134393" y="5121104"/>
              <a:ext cx="715617" cy="7170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47772D3-4D82-65E8-AA9A-4CA12829B4D2}"/>
                    </a:ext>
                  </a:extLst>
                </p:cNvPr>
                <p:cNvSpPr txBox="1"/>
                <p:nvPr/>
              </p:nvSpPr>
              <p:spPr>
                <a:xfrm>
                  <a:off x="10326549" y="5294971"/>
                  <a:ext cx="3313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547772D3-4D82-65E8-AA9A-4CA12829B4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6549" y="5294971"/>
                  <a:ext cx="33130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4272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6326-22A6-F237-A858-921FA77A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CA4E8DE-76DE-BE90-9766-EDF59F8521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5763"/>
                <a:ext cx="10515600" cy="579120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TW" b="1" dirty="0"/>
                  <a:t>III.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4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然後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在後</a:t>
                </a:r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順序都可以</a:t>
                </a:r>
                <a:r>
                  <a:rPr kumimoji="1" lang="en-US" altLang="zh-TW" dirty="0"/>
                  <a:t>).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在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時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根據定義這個例子是不存在的</a:t>
                </a:r>
                <a:r>
                  <a:rPr kumimoji="1" lang="en-US" altLang="zh-TW" dirty="0"/>
                  <a:t>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TW" b="1" dirty="0"/>
                  <a:t>IV.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先再來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再來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是最佳的</a:t>
                </a:r>
                <a:r>
                  <a:rPr kumimoji="1" lang="en-US" altLang="zh-TW" dirty="0"/>
                  <a:t>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CA4E8DE-76DE-BE90-9766-EDF59F8521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5763"/>
                <a:ext cx="10515600" cy="5791200"/>
              </a:xfrm>
              <a:blipFill>
                <a:blip r:embed="rId3"/>
                <a:stretch>
                  <a:fillRect l="-1206" t="-6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111416FE-CB53-2F19-570E-258379C2A4DC}"/>
              </a:ext>
            </a:extLst>
          </p:cNvPr>
          <p:cNvCxnSpPr/>
          <p:nvPr/>
        </p:nvCxnSpPr>
        <p:spPr>
          <a:xfrm>
            <a:off x="530087" y="2822713"/>
            <a:ext cx="10972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群組 8">
            <a:extLst>
              <a:ext uri="{FF2B5EF4-FFF2-40B4-BE49-F238E27FC236}">
                <a16:creationId xmlns:a16="http://schemas.microsoft.com/office/drawing/2014/main" id="{893253CC-C789-8C68-DF61-2D7435633095}"/>
              </a:ext>
            </a:extLst>
          </p:cNvPr>
          <p:cNvGrpSpPr/>
          <p:nvPr/>
        </p:nvGrpSpPr>
        <p:grpSpPr>
          <a:xfrm>
            <a:off x="10577416" y="202909"/>
            <a:ext cx="1460845" cy="1425206"/>
            <a:chOff x="10442506" y="53009"/>
            <a:chExt cx="1460845" cy="1425206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40BBFC6-D751-2C82-87A3-D4F429CD85FC}"/>
                </a:ext>
              </a:extLst>
            </p:cNvPr>
            <p:cNvSpPr/>
            <p:nvPr/>
          </p:nvSpPr>
          <p:spPr>
            <a:xfrm>
              <a:off x="10442506" y="53009"/>
              <a:ext cx="1418190" cy="1425206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2D66F54-1435-48FC-3679-2EB5E3EB739F}"/>
                </a:ext>
              </a:extLst>
            </p:cNvPr>
            <p:cNvGrpSpPr/>
            <p:nvPr/>
          </p:nvGrpSpPr>
          <p:grpSpPr>
            <a:xfrm>
              <a:off x="10442506" y="311153"/>
              <a:ext cx="985838" cy="985838"/>
              <a:chOff x="10144125" y="771525"/>
              <a:chExt cx="985838" cy="985838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B9282A2A-BC38-24C5-906E-6075128B496D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9F384A7D-7F81-9A87-356F-82E3FF64414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8729" y="1040022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9F384A7D-7F81-9A87-356F-82E3FF6441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8729" y="1040022"/>
                    <a:ext cx="51435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439"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24AE2E94-E813-192D-8B90-39C5564B2C0C}"/>
                    </a:ext>
                  </a:extLst>
                </p:cNvPr>
                <p:cNvSpPr txBox="1"/>
                <p:nvPr/>
              </p:nvSpPr>
              <p:spPr>
                <a:xfrm>
                  <a:off x="11333300" y="592902"/>
                  <a:ext cx="5700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24AE2E94-E813-192D-8B90-39C5564B2C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3300" y="592902"/>
                  <a:ext cx="5700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88FCE79-FC67-12B4-BE18-A1CDB0A89CA0}"/>
              </a:ext>
            </a:extLst>
          </p:cNvPr>
          <p:cNvGrpSpPr/>
          <p:nvPr/>
        </p:nvGrpSpPr>
        <p:grpSpPr>
          <a:xfrm>
            <a:off x="10366960" y="5155125"/>
            <a:ext cx="1464207" cy="1425206"/>
            <a:chOff x="10366960" y="5155125"/>
            <a:chExt cx="1464207" cy="1425206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BF56DC74-EEC4-0742-404A-D64D4EE476B8}"/>
                </a:ext>
              </a:extLst>
            </p:cNvPr>
            <p:cNvSpPr/>
            <p:nvPr/>
          </p:nvSpPr>
          <p:spPr>
            <a:xfrm>
              <a:off x="10370322" y="5155125"/>
              <a:ext cx="1418190" cy="1425206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705A0A7-6367-FE36-B244-D4F12272B79B}"/>
                </a:ext>
              </a:extLst>
            </p:cNvPr>
            <p:cNvGrpSpPr/>
            <p:nvPr/>
          </p:nvGrpSpPr>
          <p:grpSpPr>
            <a:xfrm>
              <a:off x="10366960" y="5343821"/>
              <a:ext cx="1464207" cy="1067107"/>
              <a:chOff x="10366960" y="5343821"/>
              <a:chExt cx="1464207" cy="106710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28790F9C-0EC8-CBD4-4C3B-0A7B1FCC89E0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1116" y="5695018"/>
                    <a:ext cx="5700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28790F9C-0EC8-CBD4-4C3B-0A7B1FCC89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1116" y="5695018"/>
                    <a:ext cx="570051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409887BE-DB5A-1B35-982F-F7D0BFB16589}"/>
                  </a:ext>
                </a:extLst>
              </p:cNvPr>
              <p:cNvGrpSpPr/>
              <p:nvPr/>
            </p:nvGrpSpPr>
            <p:grpSpPr>
              <a:xfrm>
                <a:off x="10366960" y="5343821"/>
                <a:ext cx="985838" cy="1067107"/>
                <a:chOff x="9999283" y="4771064"/>
                <a:chExt cx="985838" cy="1067107"/>
              </a:xfrm>
            </p:grpSpPr>
            <p:grpSp>
              <p:nvGrpSpPr>
                <p:cNvPr id="11" name="群組 10">
                  <a:extLst>
                    <a:ext uri="{FF2B5EF4-FFF2-40B4-BE49-F238E27FC236}">
                      <a16:creationId xmlns:a16="http://schemas.microsoft.com/office/drawing/2014/main" id="{9E283825-F6E5-1243-45B0-EC40684A35BF}"/>
                    </a:ext>
                  </a:extLst>
                </p:cNvPr>
                <p:cNvGrpSpPr/>
                <p:nvPr/>
              </p:nvGrpSpPr>
              <p:grpSpPr>
                <a:xfrm>
                  <a:off x="9999283" y="4771064"/>
                  <a:ext cx="985838" cy="1067107"/>
                  <a:chOff x="10144125" y="690256"/>
                  <a:chExt cx="985838" cy="1067107"/>
                </a:xfrm>
              </p:grpSpPr>
              <p:sp>
                <p:nvSpPr>
                  <p:cNvPr id="14" name="橢圓 13">
                    <a:extLst>
                      <a:ext uri="{FF2B5EF4-FFF2-40B4-BE49-F238E27FC236}">
                        <a16:creationId xmlns:a16="http://schemas.microsoft.com/office/drawing/2014/main" id="{7932A128-737A-DCAF-4D40-516647245E29}"/>
                      </a:ext>
                    </a:extLst>
                  </p:cNvPr>
                  <p:cNvSpPr/>
                  <p:nvPr/>
                </p:nvSpPr>
                <p:spPr>
                  <a:xfrm>
                    <a:off x="10144125" y="771525"/>
                    <a:ext cx="985838" cy="98583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dirty="0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5" name="文字方塊 14">
                        <a:extLst>
                          <a:ext uri="{FF2B5EF4-FFF2-40B4-BE49-F238E27FC236}">
                            <a16:creationId xmlns:a16="http://schemas.microsoft.com/office/drawing/2014/main" id="{A69A5176-E74C-8444-464B-65DA6619A66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79869" y="690256"/>
                        <a:ext cx="5143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kumimoji="1" lang="zh-TW" altLang="en-US" dirty="0"/>
                      </a:p>
                    </p:txBody>
                  </p:sp>
                </mc:Choice>
                <mc:Fallback>
                  <p:sp>
                    <p:nvSpPr>
                      <p:cNvPr id="15" name="文字方塊 14">
                        <a:extLst>
                          <a:ext uri="{FF2B5EF4-FFF2-40B4-BE49-F238E27FC236}">
                            <a16:creationId xmlns:a16="http://schemas.microsoft.com/office/drawing/2014/main" id="{A69A5176-E74C-8444-464B-65DA6619A66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379869" y="690256"/>
                        <a:ext cx="514350" cy="369332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" name="橢圓 11">
                  <a:extLst>
                    <a:ext uri="{FF2B5EF4-FFF2-40B4-BE49-F238E27FC236}">
                      <a16:creationId xmlns:a16="http://schemas.microsoft.com/office/drawing/2014/main" id="{0B35C07A-FF78-1EE8-BF3E-826929138B28}"/>
                    </a:ext>
                  </a:extLst>
                </p:cNvPr>
                <p:cNvSpPr/>
                <p:nvPr/>
              </p:nvSpPr>
              <p:spPr>
                <a:xfrm>
                  <a:off x="10134393" y="5121104"/>
                  <a:ext cx="715617" cy="717067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" name="文字方塊 12">
                      <a:extLst>
                        <a:ext uri="{FF2B5EF4-FFF2-40B4-BE49-F238E27FC236}">
                          <a16:creationId xmlns:a16="http://schemas.microsoft.com/office/drawing/2014/main" id="{C1CFC554-7503-D101-375B-4E64ACA612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26549" y="5294971"/>
                      <a:ext cx="33130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>
                <p:sp>
                  <p:nvSpPr>
                    <p:cNvPr id="13" name="文字方塊 12">
                      <a:extLst>
                        <a:ext uri="{FF2B5EF4-FFF2-40B4-BE49-F238E27FC236}">
                          <a16:creationId xmlns:a16="http://schemas.microsoft.com/office/drawing/2014/main" id="{C1CFC554-7503-D101-375B-4E64ACA612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26549" y="5294971"/>
                      <a:ext cx="331304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339694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3C53E-2BE1-CE45-A39E-7976F63A1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0450785-3130-80D8-5362-84A0B052B6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5763"/>
                <a:ext cx="10515600" cy="57912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TW" b="1" dirty="0"/>
                  <a:t>V.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順序則未知</a:t>
                </a:r>
                <a:r>
                  <a:rPr kumimoji="1" lang="en-US" altLang="zh-TW" dirty="0"/>
                  <a:t>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TW" b="1" dirty="0"/>
                  <a:t>VI.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⋈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∧…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6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誰先誰後都可以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而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順序則未知</a:t>
                </a:r>
                <a:r>
                  <a:rPr kumimoji="1" lang="en-US" altLang="zh-TW" dirty="0"/>
                  <a:t>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0450785-3130-80D8-5362-84A0B052B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5763"/>
                <a:ext cx="10515600" cy="5791200"/>
              </a:xfrm>
              <a:blipFill>
                <a:blip r:embed="rId3"/>
                <a:stretch>
                  <a:fillRect l="-1206" t="-1094" b="-2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>
            <a:extLst>
              <a:ext uri="{FF2B5EF4-FFF2-40B4-BE49-F238E27FC236}">
                <a16:creationId xmlns:a16="http://schemas.microsoft.com/office/drawing/2014/main" id="{8A458913-972B-1CFC-02F5-9EF9E8152F07}"/>
              </a:ext>
            </a:extLst>
          </p:cNvPr>
          <p:cNvGrpSpPr/>
          <p:nvPr/>
        </p:nvGrpSpPr>
        <p:grpSpPr>
          <a:xfrm>
            <a:off x="9743570" y="5440776"/>
            <a:ext cx="1830853" cy="992163"/>
            <a:chOff x="9104572" y="379438"/>
            <a:chExt cx="1830853" cy="992163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4F47FDE-CE6C-1CB2-8798-B9607C96121F}"/>
                </a:ext>
              </a:extLst>
            </p:cNvPr>
            <p:cNvGrpSpPr/>
            <p:nvPr/>
          </p:nvGrpSpPr>
          <p:grpSpPr>
            <a:xfrm>
              <a:off x="9104572" y="379438"/>
              <a:ext cx="985838" cy="985838"/>
              <a:chOff x="10144125" y="771525"/>
              <a:chExt cx="985838" cy="985838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384EAF38-9E49-4A6D-D484-FDBDFC481DD5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CC0DE240-2FD5-5391-3B6F-0FEFD7F6A68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CC0DE240-2FD5-5391-3B6F-0FEFD7F6A68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EF21B536-0EB5-DD8C-2910-95F32F38DFC7}"/>
                </a:ext>
              </a:extLst>
            </p:cNvPr>
            <p:cNvGrpSpPr/>
            <p:nvPr/>
          </p:nvGrpSpPr>
          <p:grpSpPr>
            <a:xfrm>
              <a:off x="9949587" y="385763"/>
              <a:ext cx="985838" cy="985838"/>
              <a:chOff x="10144125" y="771525"/>
              <a:chExt cx="985838" cy="985838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02DFF2E7-89AD-8937-8104-190A9FF2A24E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A3FFC644-E499-DCB9-A1CA-4C4598C9B4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A3FFC644-E499-DCB9-A1CA-4C4598C9B4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034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262E48B3-D0B2-18FF-C77C-71F960106BC1}"/>
                </a:ext>
              </a:extLst>
            </p:cNvPr>
            <p:cNvSpPr/>
            <p:nvPr/>
          </p:nvSpPr>
          <p:spPr>
            <a:xfrm>
              <a:off x="9936539" y="634268"/>
              <a:ext cx="145227" cy="474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B60C3282-8F4B-5E86-4791-5FEC442B7CBC}"/>
              </a:ext>
            </a:extLst>
          </p:cNvPr>
          <p:cNvGrpSpPr/>
          <p:nvPr/>
        </p:nvGrpSpPr>
        <p:grpSpPr>
          <a:xfrm>
            <a:off x="10091968" y="2514961"/>
            <a:ext cx="1830853" cy="1903052"/>
            <a:chOff x="9672034" y="3101415"/>
            <a:chExt cx="1830853" cy="1903052"/>
          </a:xfrm>
        </p:grpSpPr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20064081-D712-C1D0-CC5E-A7D310AA2A9E}"/>
                </a:ext>
              </a:extLst>
            </p:cNvPr>
            <p:cNvSpPr/>
            <p:nvPr/>
          </p:nvSpPr>
          <p:spPr>
            <a:xfrm>
              <a:off x="9672034" y="3172067"/>
              <a:ext cx="1830853" cy="18324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A3E42864-FEF7-8E4B-C611-7B8CB815DCF9}"/>
                    </a:ext>
                  </a:extLst>
                </p:cNvPr>
                <p:cNvSpPr txBox="1"/>
                <p:nvPr/>
              </p:nvSpPr>
              <p:spPr>
                <a:xfrm>
                  <a:off x="10308742" y="3101415"/>
                  <a:ext cx="5700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A3E42864-FEF7-8E4B-C611-7B8CB815D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8742" y="3101415"/>
                  <a:ext cx="57005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1E764560-57EE-A686-0DF1-7EBB66603FF0}"/>
                </a:ext>
              </a:extLst>
            </p:cNvPr>
            <p:cNvGrpSpPr/>
            <p:nvPr/>
          </p:nvGrpSpPr>
          <p:grpSpPr>
            <a:xfrm>
              <a:off x="9672034" y="3605110"/>
              <a:ext cx="1830853" cy="992163"/>
              <a:chOff x="9104572" y="379438"/>
              <a:chExt cx="1830853" cy="992163"/>
            </a:xfrm>
          </p:grpSpPr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112C85A5-BF02-9535-6E34-415D962A7850}"/>
                  </a:ext>
                </a:extLst>
              </p:cNvPr>
              <p:cNvGrpSpPr/>
              <p:nvPr/>
            </p:nvGrpSpPr>
            <p:grpSpPr>
              <a:xfrm>
                <a:off x="9104572" y="379438"/>
                <a:ext cx="985838" cy="985838"/>
                <a:chOff x="10144125" y="771525"/>
                <a:chExt cx="985838" cy="985838"/>
              </a:xfrm>
            </p:grpSpPr>
            <p:sp>
              <p:nvSpPr>
                <p:cNvPr id="49" name="橢圓 48">
                  <a:extLst>
                    <a:ext uri="{FF2B5EF4-FFF2-40B4-BE49-F238E27FC236}">
                      <a16:creationId xmlns:a16="http://schemas.microsoft.com/office/drawing/2014/main" id="{B90B5BBF-F698-AA5F-20DA-708F1D95A29F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0" name="文字方塊 49">
                      <a:extLst>
                        <a:ext uri="{FF2B5EF4-FFF2-40B4-BE49-F238E27FC236}">
                          <a16:creationId xmlns:a16="http://schemas.microsoft.com/office/drawing/2014/main" id="{CFF1D4C7-8FB5-FF4B-237A-E8E404647C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>
                <p:sp>
                  <p:nvSpPr>
                    <p:cNvPr id="50" name="文字方塊 49">
                      <a:extLst>
                        <a:ext uri="{FF2B5EF4-FFF2-40B4-BE49-F238E27FC236}">
                          <a16:creationId xmlns:a16="http://schemas.microsoft.com/office/drawing/2014/main" id="{CFF1D4C7-8FB5-FF4B-237A-E8E404647C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EB4D54DB-EB41-C3D5-0F93-27BAC25E6BFD}"/>
                  </a:ext>
                </a:extLst>
              </p:cNvPr>
              <p:cNvGrpSpPr/>
              <p:nvPr/>
            </p:nvGrpSpPr>
            <p:grpSpPr>
              <a:xfrm>
                <a:off x="9949587" y="385763"/>
                <a:ext cx="985838" cy="985838"/>
                <a:chOff x="10144125" y="771525"/>
                <a:chExt cx="985838" cy="985838"/>
              </a:xfrm>
            </p:grpSpPr>
            <p:sp>
              <p:nvSpPr>
                <p:cNvPr id="47" name="橢圓 46">
                  <a:extLst>
                    <a:ext uri="{FF2B5EF4-FFF2-40B4-BE49-F238E27FC236}">
                      <a16:creationId xmlns:a16="http://schemas.microsoft.com/office/drawing/2014/main" id="{45896990-A35F-787C-07D0-908F75A40E86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8" name="文字方塊 47">
                      <a:extLst>
                        <a:ext uri="{FF2B5EF4-FFF2-40B4-BE49-F238E27FC236}">
                          <a16:creationId xmlns:a16="http://schemas.microsoft.com/office/drawing/2014/main" id="{9F5B1750-82D1-3B0D-F1E7-F909E19EC5D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>
                <p:sp>
                  <p:nvSpPr>
                    <p:cNvPr id="48" name="文字方塊 47">
                      <a:extLst>
                        <a:ext uri="{FF2B5EF4-FFF2-40B4-BE49-F238E27FC236}">
                          <a16:creationId xmlns:a16="http://schemas.microsoft.com/office/drawing/2014/main" id="{9F5B1750-82D1-3B0D-F1E7-F909E19EC5D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6" name="橢圓 45">
                <a:extLst>
                  <a:ext uri="{FF2B5EF4-FFF2-40B4-BE49-F238E27FC236}">
                    <a16:creationId xmlns:a16="http://schemas.microsoft.com/office/drawing/2014/main" id="{2DB54555-2F50-DCB8-8A8D-FCF6D13D79A3}"/>
                  </a:ext>
                </a:extLst>
              </p:cNvPr>
              <p:cNvSpPr/>
              <p:nvPr/>
            </p:nvSpPr>
            <p:spPr>
              <a:xfrm>
                <a:off x="9936539" y="634268"/>
                <a:ext cx="145227" cy="47447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7AD9E0FF-A8B9-DC51-E616-92406B753BDA}"/>
              </a:ext>
            </a:extLst>
          </p:cNvPr>
          <p:cNvGrpSpPr/>
          <p:nvPr/>
        </p:nvGrpSpPr>
        <p:grpSpPr>
          <a:xfrm>
            <a:off x="490152" y="3418788"/>
            <a:ext cx="11445717" cy="1432268"/>
            <a:chOff x="543137" y="3061463"/>
            <a:chExt cx="11445717" cy="1432268"/>
          </a:xfrm>
        </p:grpSpPr>
        <p:cxnSp>
          <p:nvCxnSpPr>
            <p:cNvPr id="2" name="直線接點 1">
              <a:extLst>
                <a:ext uri="{FF2B5EF4-FFF2-40B4-BE49-F238E27FC236}">
                  <a16:creationId xmlns:a16="http://schemas.microsoft.com/office/drawing/2014/main" id="{9C045E6B-6106-38BF-0A71-04E3143FAFB0}"/>
                </a:ext>
              </a:extLst>
            </p:cNvPr>
            <p:cNvCxnSpPr>
              <a:cxnSpLocks/>
            </p:cNvCxnSpPr>
            <p:nvPr/>
          </p:nvCxnSpPr>
          <p:spPr>
            <a:xfrm>
              <a:off x="543137" y="3061463"/>
              <a:ext cx="69211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2145FE34-EBC8-5D5F-8AA0-890CAC2BBD01}"/>
                </a:ext>
              </a:extLst>
            </p:cNvPr>
            <p:cNvCxnSpPr>
              <a:cxnSpLocks/>
            </p:cNvCxnSpPr>
            <p:nvPr/>
          </p:nvCxnSpPr>
          <p:spPr>
            <a:xfrm>
              <a:off x="7461267" y="3062930"/>
              <a:ext cx="4527587" cy="143080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4446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37DDB-4346-65FB-6C0D-BFAEB8551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F2113A5-943B-ADBF-22CA-1DFA0A3496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5763"/>
                <a:ext cx="10515600" cy="57912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TW" b="1" dirty="0"/>
                  <a:t>VII.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⋈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lit/>
                            </m:r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6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先再來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而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順序則未知</a:t>
                </a:r>
                <a:r>
                  <a:rPr kumimoji="1" lang="en-US" altLang="zh-TW" dirty="0"/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kumimoji="1" lang="en-US" altLang="zh-TW" b="1" dirty="0"/>
                  <a:t>VIII.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∧…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4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先但順序未知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而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後</a:t>
                </a:r>
                <a:r>
                  <a:rPr kumimoji="1" lang="en-US" altLang="zh-TW" dirty="0"/>
                  <a:t>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F2113A5-943B-ADBF-22CA-1DFA0A3496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5763"/>
                <a:ext cx="10515600" cy="5791200"/>
              </a:xfrm>
              <a:blipFill>
                <a:blip r:embed="rId3"/>
                <a:stretch>
                  <a:fillRect l="-1086" t="-6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7688AABE-4D0E-6019-8050-3A3A4F794473}"/>
              </a:ext>
            </a:extLst>
          </p:cNvPr>
          <p:cNvCxnSpPr/>
          <p:nvPr/>
        </p:nvCxnSpPr>
        <p:spPr>
          <a:xfrm>
            <a:off x="576830" y="3418570"/>
            <a:ext cx="10972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6E19B46-BBD0-C07E-6204-3AB9C520F6C6}"/>
              </a:ext>
            </a:extLst>
          </p:cNvPr>
          <p:cNvGrpSpPr/>
          <p:nvPr/>
        </p:nvGrpSpPr>
        <p:grpSpPr>
          <a:xfrm>
            <a:off x="9522947" y="235914"/>
            <a:ext cx="1830853" cy="992163"/>
            <a:chOff x="9522947" y="235914"/>
            <a:chExt cx="1830853" cy="992163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DEF185D1-410A-8604-91C8-C4C6114314AD}"/>
                </a:ext>
              </a:extLst>
            </p:cNvPr>
            <p:cNvGrpSpPr/>
            <p:nvPr/>
          </p:nvGrpSpPr>
          <p:grpSpPr>
            <a:xfrm>
              <a:off x="9522947" y="235914"/>
              <a:ext cx="985838" cy="985838"/>
              <a:chOff x="10144125" y="771525"/>
              <a:chExt cx="985838" cy="985838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208D2FC8-84E4-DF3B-C04A-4B925540C2D5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9860A8A1-08C5-4688-553B-732C4BFF8A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9860A8A1-08C5-4688-553B-732C4BFF8A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5BD0E28-B042-E68D-7FA3-3455225700B1}"/>
                </a:ext>
              </a:extLst>
            </p:cNvPr>
            <p:cNvGrpSpPr/>
            <p:nvPr/>
          </p:nvGrpSpPr>
          <p:grpSpPr>
            <a:xfrm>
              <a:off x="10367962" y="242239"/>
              <a:ext cx="985838" cy="985838"/>
              <a:chOff x="10144125" y="771525"/>
              <a:chExt cx="985838" cy="985838"/>
            </a:xfrm>
          </p:grpSpPr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D81C92E5-7F55-F0DF-128C-DE5AD831E03B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D68C51FD-FD77-2372-C939-B4D686DB39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7503" y="106478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D68C51FD-FD77-2372-C939-B4D686DB39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7503" y="1064788"/>
                    <a:ext cx="51435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070D5B5-52FA-6DF5-6485-813B6C9F9A62}"/>
                </a:ext>
              </a:extLst>
            </p:cNvPr>
            <p:cNvSpPr/>
            <p:nvPr/>
          </p:nvSpPr>
          <p:spPr>
            <a:xfrm>
              <a:off x="10364138" y="385763"/>
              <a:ext cx="446091" cy="71706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53046F0-5028-E444-E4FF-5425F76AABBD}"/>
                </a:ext>
              </a:extLst>
            </p:cNvPr>
            <p:cNvSpPr/>
            <p:nvPr/>
          </p:nvSpPr>
          <p:spPr>
            <a:xfrm>
              <a:off x="10354914" y="505734"/>
              <a:ext cx="145227" cy="474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1AB7AA76-A1B0-ECD9-D59C-49761336D956}"/>
                    </a:ext>
                  </a:extLst>
                </p:cNvPr>
                <p:cNvSpPr txBox="1"/>
                <p:nvPr/>
              </p:nvSpPr>
              <p:spPr>
                <a:xfrm>
                  <a:off x="10409108" y="523011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1AB7AA76-A1B0-ECD9-D59C-49761336D9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108" y="523011"/>
                  <a:ext cx="51435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3564171C-426A-6A9D-B48B-53ABC9394AE0}"/>
              </a:ext>
            </a:extLst>
          </p:cNvPr>
          <p:cNvGrpSpPr/>
          <p:nvPr/>
        </p:nvGrpSpPr>
        <p:grpSpPr>
          <a:xfrm>
            <a:off x="9175894" y="5854845"/>
            <a:ext cx="2358040" cy="669218"/>
            <a:chOff x="8320811" y="5980857"/>
            <a:chExt cx="2358040" cy="669218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D119A579-B4B5-AF71-1372-9BEA75E3C886}"/>
                </a:ext>
              </a:extLst>
            </p:cNvPr>
            <p:cNvGrpSpPr/>
            <p:nvPr/>
          </p:nvGrpSpPr>
          <p:grpSpPr>
            <a:xfrm>
              <a:off x="9191103" y="5980857"/>
              <a:ext cx="1487748" cy="664974"/>
              <a:chOff x="10144125" y="771525"/>
              <a:chExt cx="985838" cy="985838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2371F7BA-9CDA-03AB-22F0-ED65919505CA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32D67BA2-FB2A-18C7-E075-84673C24A92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3934" y="952714"/>
                    <a:ext cx="514350" cy="2635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32D67BA2-FB2A-18C7-E075-84673C24A9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3934" y="952714"/>
                    <a:ext cx="514350" cy="26352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5FFB5027-B73D-1E6E-C03C-397CD60161F9}"/>
                </a:ext>
              </a:extLst>
            </p:cNvPr>
            <p:cNvGrpSpPr/>
            <p:nvPr/>
          </p:nvGrpSpPr>
          <p:grpSpPr>
            <a:xfrm>
              <a:off x="8320811" y="5990899"/>
              <a:ext cx="1202136" cy="659176"/>
              <a:chOff x="10144125" y="771525"/>
              <a:chExt cx="985838" cy="985838"/>
            </a:xfrm>
          </p:grpSpPr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2BC21E2C-5BF7-09F9-9A75-CA3A8C24C843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0D91AE1A-C993-61E7-0CBC-402276412A23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0884" y="919189"/>
                    <a:ext cx="514350" cy="2635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0D91AE1A-C993-61E7-0CBC-402276412A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0884" y="919189"/>
                    <a:ext cx="514350" cy="26352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2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8E867C05-558F-4286-3CFF-620F70A37E0D}"/>
                </a:ext>
              </a:extLst>
            </p:cNvPr>
            <p:cNvSpPr/>
            <p:nvPr/>
          </p:nvSpPr>
          <p:spPr>
            <a:xfrm>
              <a:off x="9131143" y="6116386"/>
              <a:ext cx="423644" cy="40082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D885A04D-2541-C6FF-44C0-DCA4C0A225E0}"/>
                </a:ext>
              </a:extLst>
            </p:cNvPr>
            <p:cNvSpPr/>
            <p:nvPr/>
          </p:nvSpPr>
          <p:spPr>
            <a:xfrm>
              <a:off x="9236074" y="6205925"/>
              <a:ext cx="222719" cy="223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79AEB003-B7A7-A23D-6ED5-252298AD182A}"/>
                    </a:ext>
                  </a:extLst>
                </p:cNvPr>
                <p:cNvSpPr txBox="1"/>
                <p:nvPr/>
              </p:nvSpPr>
              <p:spPr>
                <a:xfrm>
                  <a:off x="8995760" y="6146366"/>
                  <a:ext cx="730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79AEB003-B7A7-A23D-6ED5-252298AD18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760" y="6146366"/>
                  <a:ext cx="73072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9612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7AB369-C1C0-E987-D409-15E530E2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Original version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AF94527-742A-BF20-7BA6-8A54D6C54A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原先</a:t>
                </a:r>
                <a:r>
                  <a:rPr kumimoji="1" lang="en-US" altLang="zh-TW" dirty="0"/>
                  <a:t> enumerate</a:t>
                </a:r>
                <a:r>
                  <a:rPr kumimoji="1" lang="zh-TW" altLang="en-US" dirty="0"/>
                  <a:t> 是以隨機方式挑選</a:t>
                </a:r>
                <a:r>
                  <a:rPr kumimoji="1" lang="en-US" altLang="zh-TW" dirty="0"/>
                  <a:t> monotone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</a:t>
                </a:r>
                <a:r>
                  <a:rPr kumimoji="1" lang="zh-TW" altLang="en-US" dirty="0"/>
                  <a:t>長度</a:t>
                </a:r>
                <a:r>
                  <a:rPr kumimoji="1" lang="en-US" altLang="zh-TW" dirty="0"/>
                  <a:t> 3 </a:t>
                </a:r>
                <a:r>
                  <a:rPr kumimoji="1" lang="zh-TW" altLang="en-US" dirty="0"/>
                  <a:t>優先</a:t>
                </a:r>
                <a:r>
                  <a:rPr kumimoji="1" lang="en-US" altLang="zh-TW" dirty="0"/>
                  <a:t>) </a:t>
                </a:r>
                <a:r>
                  <a:rPr kumimoji="1" lang="zh-TW" altLang="en-US" dirty="0"/>
                  <a:t>的</a:t>
                </a:r>
                <a:r>
                  <a:rPr kumimoji="1" lang="en-US" altLang="zh-TW" dirty="0"/>
                  <a:t> clause </a:t>
                </a:r>
                <a:r>
                  <a:rPr kumimoji="1" lang="zh-TW" altLang="en-US" dirty="0"/>
                  <a:t>然後根據該隨機方式往下展開直到深度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AF94527-742A-BF20-7BA6-8A54D6C54A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72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F110-13D0-DF10-8391-C085320B2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D46802A-8BD5-8116-36FC-CBB22F66F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5763"/>
                <a:ext cx="10515600" cy="57912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kumimoji="1" lang="en-US" altLang="zh-TW" b="1" dirty="0"/>
                  <a:t>IX.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⋈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6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TW" altLang="en-US" dirty="0"/>
                  <a:t> 先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TW" altLang="en-US" dirty="0"/>
                  <a:t>後</a:t>
                </a:r>
                <a:r>
                  <a:rPr kumimoji="1" lang="en-US" altLang="zh-TW" dirty="0"/>
                  <a:t>, 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順序則未知</a:t>
                </a:r>
                <a:r>
                  <a:rPr kumimoji="1" lang="en-US" altLang="zh-TW" dirty="0"/>
                  <a:t>.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kumimoji="1" lang="en-US" altLang="zh-TW" dirty="0"/>
                  <a:t>XI.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⋈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1">
                  <a:lnSpc>
                    <a:spcPct val="12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會有以下條件須成立</a:t>
                </a:r>
                <a:r>
                  <a:rPr kumimoji="1" lang="en-US" altLang="zh-TW" dirty="0"/>
                  <a:t>:</a:t>
                </a:r>
              </a:p>
              <a:p>
                <a:pPr lvl="2">
                  <a:lnSpc>
                    <a:spcPct val="120000"/>
                  </a:lnSpc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zh-TW" altLang="en-US" dirty="0">
                    <a:latin typeface="Cambria Math" panose="02040503050406030204" pitchFamily="18" charset="0"/>
                  </a:rPr>
                  <a:t>內存在包含</a:t>
                </a:r>
                <a:r>
                  <a:rPr kumimoji="1" lang="en-US" altLang="zh-TW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zh-TW" altLang="en-US" dirty="0">
                    <a:latin typeface="Cambria Math" panose="02040503050406030204" pitchFamily="18" charset="0"/>
                  </a:rPr>
                  <a:t>的子句</a:t>
                </a:r>
                <a:r>
                  <a:rPr kumimoji="1" lang="en-US" altLang="zh-TW" dirty="0">
                    <a:latin typeface="Cambria Math" panose="02040503050406030204" pitchFamily="18" charset="0"/>
                  </a:rPr>
                  <a:t>. </a:t>
                </a:r>
              </a:p>
              <a:p>
                <a:pPr marL="1371600" lvl="3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kumimoji="1" lang="en-US" altLang="zh-TW" b="0" dirty="0">
                    <a:latin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̅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kumimoji="1" lang="en-US" altLang="zh-TW" b="0" dirty="0">
                    <a:latin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acc>
                          <m:accPr>
                            <m:chr m:val="̅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kumimoji="1" lang="en-US" altLang="zh-TW" b="0" dirty="0">
                    <a:latin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endParaRPr kumimoji="1" lang="en-US" altLang="zh-TW" b="0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zh-TW" altLang="en-US" dirty="0">
                    <a:latin typeface="Cambria Math" panose="02040503050406030204" pitchFamily="18" charset="0"/>
                  </a:rPr>
                  <a:t>內存在包含</a:t>
                </a:r>
                <a:r>
                  <a:rPr kumimoji="1" lang="en-US" altLang="zh-TW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zh-TW" altLang="en-US" dirty="0">
                    <a:latin typeface="Cambria Math" panose="02040503050406030204" pitchFamily="18" charset="0"/>
                  </a:rPr>
                  <a:t>的子句</a:t>
                </a:r>
                <a:r>
                  <a:rPr kumimoji="1" lang="en-US" altLang="zh-TW" dirty="0">
                    <a:latin typeface="Cambria Math" panose="02040503050406030204" pitchFamily="18" charset="0"/>
                  </a:rPr>
                  <a:t>.</a:t>
                </a:r>
              </a:p>
              <a:p>
                <a:pPr lvl="2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kumimoji="1"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zh-TW" altLang="en-US" dirty="0">
                    <a:latin typeface="Cambria Math" panose="02040503050406030204" pitchFamily="18" charset="0"/>
                  </a:rPr>
                  <a:t>內存在包含</a:t>
                </a:r>
                <a:r>
                  <a:rPr kumimoji="1" lang="en-US" altLang="zh-TW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zh-TW" altLang="en-US" dirty="0">
                    <a:latin typeface="Cambria Math" panose="02040503050406030204" pitchFamily="18" charset="0"/>
                  </a:rPr>
                  <a:t>的子句</a:t>
                </a:r>
                <a:r>
                  <a:rPr kumimoji="1" lang="en-US" altLang="zh-TW" dirty="0">
                    <a:latin typeface="Cambria Math" panose="02040503050406030204" pitchFamily="18" charset="0"/>
                  </a:rPr>
                  <a:t>.</a:t>
                </a:r>
                <a:endParaRPr kumimoji="1" lang="en-US" altLang="zh-TW" b="0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順序皆未知</a:t>
                </a:r>
                <a:r>
                  <a:rPr kumimoji="1" lang="en-US" altLang="zh-TW" dirty="0"/>
                  <a:t>.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kumimoji="1" lang="en-US" altLang="zh-TW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D46802A-8BD5-8116-36FC-CBB22F66F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5763"/>
                <a:ext cx="10515600" cy="5791200"/>
              </a:xfrm>
              <a:blipFill>
                <a:blip r:embed="rId3"/>
                <a:stretch>
                  <a:fillRect l="-1086" t="-1094" b="-8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直線接點 1">
            <a:extLst>
              <a:ext uri="{FF2B5EF4-FFF2-40B4-BE49-F238E27FC236}">
                <a16:creationId xmlns:a16="http://schemas.microsoft.com/office/drawing/2014/main" id="{3662314D-809C-029B-A0A2-E80F995F5D0E}"/>
              </a:ext>
            </a:extLst>
          </p:cNvPr>
          <p:cNvCxnSpPr/>
          <p:nvPr/>
        </p:nvCxnSpPr>
        <p:spPr>
          <a:xfrm>
            <a:off x="576830" y="3418570"/>
            <a:ext cx="109728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7D8E172-A077-A2CB-4816-CEAB99E6A9DA}"/>
              </a:ext>
            </a:extLst>
          </p:cNvPr>
          <p:cNvGrpSpPr/>
          <p:nvPr/>
        </p:nvGrpSpPr>
        <p:grpSpPr>
          <a:xfrm>
            <a:off x="8931414" y="336811"/>
            <a:ext cx="2322047" cy="847535"/>
            <a:chOff x="8118790" y="89409"/>
            <a:chExt cx="2322047" cy="847535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BCF8DD2-EBC0-3379-BF17-F8B24A12A650}"/>
                </a:ext>
              </a:extLst>
            </p:cNvPr>
            <p:cNvGrpSpPr/>
            <p:nvPr/>
          </p:nvGrpSpPr>
          <p:grpSpPr>
            <a:xfrm>
              <a:off x="8953089" y="89409"/>
              <a:ext cx="1487748" cy="664974"/>
              <a:chOff x="10134192" y="771525"/>
              <a:chExt cx="985838" cy="985838"/>
            </a:xfrm>
          </p:grpSpPr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8A9BAC2E-DAA4-5719-63B2-68D4F9D353ED}"/>
                  </a:ext>
                </a:extLst>
              </p:cNvPr>
              <p:cNvSpPr/>
              <p:nvPr/>
            </p:nvSpPr>
            <p:spPr>
              <a:xfrm>
                <a:off x="10134192" y="771525"/>
                <a:ext cx="985838" cy="98583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6400CBE1-A7E0-B477-CCF0-8404474CC5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3934" y="952714"/>
                    <a:ext cx="514350" cy="2635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6400CBE1-A7E0-B477-CCF0-8404474CC5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3934" y="952714"/>
                    <a:ext cx="514350" cy="2635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7857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C050BAC6-0C35-4113-D243-582189A6BFC9}"/>
                </a:ext>
              </a:extLst>
            </p:cNvPr>
            <p:cNvGrpSpPr/>
            <p:nvPr/>
          </p:nvGrpSpPr>
          <p:grpSpPr>
            <a:xfrm>
              <a:off x="8118790" y="277768"/>
              <a:ext cx="1202136" cy="659176"/>
              <a:chOff x="10144125" y="771525"/>
              <a:chExt cx="985838" cy="985838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36894C73-6C6B-B503-7D31-14BF532D21C3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82048429-DAFB-2895-F5AE-3B1B61CDE5D2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0884" y="919189"/>
                    <a:ext cx="514350" cy="2635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82048429-DAFB-2895-F5AE-3B1B61CDE5D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0884" y="919189"/>
                    <a:ext cx="514350" cy="26352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2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5B46B9F-9456-8EBC-0813-E08EF7666171}"/>
                </a:ext>
              </a:extLst>
            </p:cNvPr>
            <p:cNvSpPr/>
            <p:nvPr/>
          </p:nvSpPr>
          <p:spPr>
            <a:xfrm>
              <a:off x="8899142" y="403255"/>
              <a:ext cx="423644" cy="40082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8B66D0-A420-E9D3-46D5-2AFF6ABFAF36}"/>
                    </a:ext>
                  </a:extLst>
                </p:cNvPr>
                <p:cNvSpPr txBox="1"/>
                <p:nvPr/>
              </p:nvSpPr>
              <p:spPr>
                <a:xfrm>
                  <a:off x="8671295" y="481466"/>
                  <a:ext cx="730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528B66D0-A420-E9D3-46D5-2AFF6ABFAF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1295" y="481466"/>
                  <a:ext cx="73072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4714323-7984-9510-A00B-71BACB39C32F}"/>
                </a:ext>
              </a:extLst>
            </p:cNvPr>
            <p:cNvSpPr/>
            <p:nvPr/>
          </p:nvSpPr>
          <p:spPr>
            <a:xfrm rot="2747125">
              <a:off x="8914077" y="424873"/>
              <a:ext cx="515754" cy="18405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7931D021-3FF6-8EA2-BBF6-50A17EDBA4C1}"/>
                </a:ext>
              </a:extLst>
            </p:cNvPr>
            <p:cNvSpPr/>
            <p:nvPr/>
          </p:nvSpPr>
          <p:spPr>
            <a:xfrm rot="13025902" flipH="1" flipV="1">
              <a:off x="8962363" y="461277"/>
              <a:ext cx="416458" cy="19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7E3B05F-82FB-53A9-635C-3928EBB977B7}"/>
              </a:ext>
            </a:extLst>
          </p:cNvPr>
          <p:cNvGrpSpPr/>
          <p:nvPr/>
        </p:nvGrpSpPr>
        <p:grpSpPr>
          <a:xfrm>
            <a:off x="8985681" y="4034592"/>
            <a:ext cx="1727200" cy="1612900"/>
            <a:chOff x="8653934" y="2204378"/>
            <a:chExt cx="1727200" cy="1612900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4448E468-D7A1-4EB9-3DA6-3204BF9D9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53934" y="2204378"/>
              <a:ext cx="1727200" cy="16129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49369E0-F6F6-F635-7E84-8F096686E241}"/>
                    </a:ext>
                  </a:extLst>
                </p:cNvPr>
                <p:cNvSpPr txBox="1"/>
                <p:nvPr/>
              </p:nvSpPr>
              <p:spPr>
                <a:xfrm>
                  <a:off x="9226741" y="2388766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A49369E0-F6F6-F635-7E84-8F096686E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741" y="2388766"/>
                  <a:ext cx="51435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A54098A9-71A5-6901-FE04-33FC077146C6}"/>
                    </a:ext>
                  </a:extLst>
                </p:cNvPr>
                <p:cNvSpPr txBox="1"/>
                <p:nvPr/>
              </p:nvSpPr>
              <p:spPr>
                <a:xfrm>
                  <a:off x="9654461" y="3092170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A54098A9-71A5-6901-FE04-33FC077146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4461" y="3092170"/>
                  <a:ext cx="51435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0E7362F6-9B83-118B-6635-B56B09CE084B}"/>
                </a:ext>
              </a:extLst>
            </p:cNvPr>
            <p:cNvSpPr/>
            <p:nvPr/>
          </p:nvSpPr>
          <p:spPr>
            <a:xfrm>
              <a:off x="9314470" y="2793357"/>
              <a:ext cx="964800" cy="9659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568A490E-0517-BE6F-7895-3420B775B712}"/>
                    </a:ext>
                  </a:extLst>
                </p:cNvPr>
                <p:cNvSpPr txBox="1"/>
                <p:nvPr/>
              </p:nvSpPr>
              <p:spPr>
                <a:xfrm>
                  <a:off x="8840059" y="3114559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568A490E-0517-BE6F-7895-3420B775B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059" y="3114559"/>
                  <a:ext cx="514350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C5D5481D-5CA5-78FF-6BE5-7DC466D5DE75}"/>
                </a:ext>
              </a:extLst>
            </p:cNvPr>
            <p:cNvSpPr/>
            <p:nvPr/>
          </p:nvSpPr>
          <p:spPr>
            <a:xfrm>
              <a:off x="8699791" y="2793357"/>
              <a:ext cx="964800" cy="9659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C05B9B5A-E315-B594-5A89-9AE6A3F10BEC}"/>
                </a:ext>
              </a:extLst>
            </p:cNvPr>
            <p:cNvSpPr/>
            <p:nvPr/>
          </p:nvSpPr>
          <p:spPr>
            <a:xfrm>
              <a:off x="8999843" y="2242557"/>
              <a:ext cx="964800" cy="9659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62479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1CE38-29E1-78E3-F318-60DC68602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群組 49">
            <a:extLst>
              <a:ext uri="{FF2B5EF4-FFF2-40B4-BE49-F238E27FC236}">
                <a16:creationId xmlns:a16="http://schemas.microsoft.com/office/drawing/2014/main" id="{872770ED-39CB-3280-66A4-E7ACC99C6ADA}"/>
              </a:ext>
            </a:extLst>
          </p:cNvPr>
          <p:cNvGrpSpPr/>
          <p:nvPr/>
        </p:nvGrpSpPr>
        <p:grpSpPr>
          <a:xfrm>
            <a:off x="935477" y="1336697"/>
            <a:ext cx="985838" cy="985838"/>
            <a:chOff x="10144125" y="771525"/>
            <a:chExt cx="985838" cy="985838"/>
          </a:xfrm>
        </p:grpSpPr>
        <p:sp>
          <p:nvSpPr>
            <p:cNvPr id="51" name="橢圓 50">
              <a:extLst>
                <a:ext uri="{FF2B5EF4-FFF2-40B4-BE49-F238E27FC236}">
                  <a16:creationId xmlns:a16="http://schemas.microsoft.com/office/drawing/2014/main" id="{67385830-7CDA-BBF1-8487-A842C865F88A}"/>
                </a:ext>
              </a:extLst>
            </p:cNvPr>
            <p:cNvSpPr/>
            <p:nvPr/>
          </p:nvSpPr>
          <p:spPr>
            <a:xfrm>
              <a:off x="10144125" y="771525"/>
              <a:ext cx="985838" cy="98583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F267919D-2D4D-AB62-16E3-1BD026C1F2BE}"/>
                    </a:ext>
                  </a:extLst>
                </p:cNvPr>
                <p:cNvSpPr txBox="1"/>
                <p:nvPr/>
              </p:nvSpPr>
              <p:spPr>
                <a:xfrm>
                  <a:off x="10272713" y="1079778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F267919D-2D4D-AB62-16E3-1BD026C1F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2713" y="1079778"/>
                  <a:ext cx="514350" cy="369332"/>
                </a:xfrm>
                <a:prstGeom prst="rect">
                  <a:avLst/>
                </a:prstGeom>
                <a:blipFill>
                  <a:blip r:embed="rId3"/>
                  <a:stretch>
                    <a:fillRect r="-34146"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B3693901-04EF-B5B2-F5B4-17FA5512D131}"/>
              </a:ext>
            </a:extLst>
          </p:cNvPr>
          <p:cNvGrpSpPr/>
          <p:nvPr/>
        </p:nvGrpSpPr>
        <p:grpSpPr>
          <a:xfrm>
            <a:off x="4994517" y="1143730"/>
            <a:ext cx="1460845" cy="1425206"/>
            <a:chOff x="10442506" y="53009"/>
            <a:chExt cx="1460845" cy="1425206"/>
          </a:xfrm>
        </p:grpSpPr>
        <p:sp>
          <p:nvSpPr>
            <p:cNvPr id="72" name="橢圓 71">
              <a:extLst>
                <a:ext uri="{FF2B5EF4-FFF2-40B4-BE49-F238E27FC236}">
                  <a16:creationId xmlns:a16="http://schemas.microsoft.com/office/drawing/2014/main" id="{0C87D2D7-1C62-49D7-47B1-A634D1BBFDBF}"/>
                </a:ext>
              </a:extLst>
            </p:cNvPr>
            <p:cNvSpPr/>
            <p:nvPr/>
          </p:nvSpPr>
          <p:spPr>
            <a:xfrm>
              <a:off x="10442506" y="53009"/>
              <a:ext cx="1418190" cy="1425206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67B030EF-A951-76ED-E104-8AEB4E45EBFF}"/>
                </a:ext>
              </a:extLst>
            </p:cNvPr>
            <p:cNvGrpSpPr/>
            <p:nvPr/>
          </p:nvGrpSpPr>
          <p:grpSpPr>
            <a:xfrm>
              <a:off x="10442506" y="311153"/>
              <a:ext cx="985838" cy="985838"/>
              <a:chOff x="10144125" y="771525"/>
              <a:chExt cx="985838" cy="985838"/>
            </a:xfrm>
          </p:grpSpPr>
          <p:sp>
            <p:nvSpPr>
              <p:cNvPr id="75" name="橢圓 74">
                <a:extLst>
                  <a:ext uri="{FF2B5EF4-FFF2-40B4-BE49-F238E27FC236}">
                    <a16:creationId xmlns:a16="http://schemas.microsoft.com/office/drawing/2014/main" id="{28BE7310-CEBD-5473-98E9-B7DE2F6BA8A9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文字方塊 75">
                    <a:extLst>
                      <a:ext uri="{FF2B5EF4-FFF2-40B4-BE49-F238E27FC236}">
                        <a16:creationId xmlns:a16="http://schemas.microsoft.com/office/drawing/2014/main" id="{08FBC73F-8D3F-5AA7-3BD8-5AEF64D987C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8729" y="1040022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76" name="文字方塊 75">
                    <a:extLst>
                      <a:ext uri="{FF2B5EF4-FFF2-40B4-BE49-F238E27FC236}">
                        <a16:creationId xmlns:a16="http://schemas.microsoft.com/office/drawing/2014/main" id="{08FBC73F-8D3F-5AA7-3BD8-5AEF64D987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8729" y="1040022"/>
                    <a:ext cx="51435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04E6789D-D99F-1EB9-EE2D-7345FD3C4512}"/>
                    </a:ext>
                  </a:extLst>
                </p:cNvPr>
                <p:cNvSpPr txBox="1"/>
                <p:nvPr/>
              </p:nvSpPr>
              <p:spPr>
                <a:xfrm>
                  <a:off x="11333300" y="592902"/>
                  <a:ext cx="5700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04E6789D-D99F-1EB9-EE2D-7345FD3C4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3300" y="592902"/>
                  <a:ext cx="57005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8D25995D-7E73-4B6F-2ED3-C917092185D8}"/>
              </a:ext>
            </a:extLst>
          </p:cNvPr>
          <p:cNvGrpSpPr/>
          <p:nvPr/>
        </p:nvGrpSpPr>
        <p:grpSpPr>
          <a:xfrm>
            <a:off x="476862" y="4093149"/>
            <a:ext cx="1830853" cy="992163"/>
            <a:chOff x="9104572" y="379438"/>
            <a:chExt cx="1830853" cy="992163"/>
          </a:xfrm>
        </p:grpSpPr>
        <p:grpSp>
          <p:nvGrpSpPr>
            <p:cNvPr id="86" name="群組 85">
              <a:extLst>
                <a:ext uri="{FF2B5EF4-FFF2-40B4-BE49-F238E27FC236}">
                  <a16:creationId xmlns:a16="http://schemas.microsoft.com/office/drawing/2014/main" id="{172E4078-49CD-918A-D38D-258688DD43FE}"/>
                </a:ext>
              </a:extLst>
            </p:cNvPr>
            <p:cNvGrpSpPr/>
            <p:nvPr/>
          </p:nvGrpSpPr>
          <p:grpSpPr>
            <a:xfrm>
              <a:off x="9104572" y="379438"/>
              <a:ext cx="985838" cy="985838"/>
              <a:chOff x="10144125" y="771525"/>
              <a:chExt cx="985838" cy="985838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941051E5-DC29-7E56-48FB-77A8D2530ADA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2" name="文字方塊 91">
                    <a:extLst>
                      <a:ext uri="{FF2B5EF4-FFF2-40B4-BE49-F238E27FC236}">
                        <a16:creationId xmlns:a16="http://schemas.microsoft.com/office/drawing/2014/main" id="{6166EEC5-B545-1A36-CC7D-E8885884994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92" name="文字方塊 91">
                    <a:extLst>
                      <a:ext uri="{FF2B5EF4-FFF2-40B4-BE49-F238E27FC236}">
                        <a16:creationId xmlns:a16="http://schemas.microsoft.com/office/drawing/2014/main" id="{6166EEC5-B545-1A36-CC7D-E888588499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3D2307F5-3381-98E8-3F91-47487BCD3671}"/>
                </a:ext>
              </a:extLst>
            </p:cNvPr>
            <p:cNvGrpSpPr/>
            <p:nvPr/>
          </p:nvGrpSpPr>
          <p:grpSpPr>
            <a:xfrm>
              <a:off x="9949587" y="385763"/>
              <a:ext cx="985838" cy="985838"/>
              <a:chOff x="10144125" y="771525"/>
              <a:chExt cx="985838" cy="985838"/>
            </a:xfrm>
          </p:grpSpPr>
          <p:sp>
            <p:nvSpPr>
              <p:cNvPr id="89" name="橢圓 88">
                <a:extLst>
                  <a:ext uri="{FF2B5EF4-FFF2-40B4-BE49-F238E27FC236}">
                    <a16:creationId xmlns:a16="http://schemas.microsoft.com/office/drawing/2014/main" id="{AA6A5562-AE3B-016C-9475-84DB131CAE72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0" name="文字方塊 89">
                    <a:extLst>
                      <a:ext uri="{FF2B5EF4-FFF2-40B4-BE49-F238E27FC236}">
                        <a16:creationId xmlns:a16="http://schemas.microsoft.com/office/drawing/2014/main" id="{D135366D-5EBE-26C4-6A1E-639DB0084DDD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90" name="文字方塊 89">
                    <a:extLst>
                      <a:ext uri="{FF2B5EF4-FFF2-40B4-BE49-F238E27FC236}">
                        <a16:creationId xmlns:a16="http://schemas.microsoft.com/office/drawing/2014/main" id="{D135366D-5EBE-26C4-6A1E-639DB0084D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034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8" name="橢圓 87">
              <a:extLst>
                <a:ext uri="{FF2B5EF4-FFF2-40B4-BE49-F238E27FC236}">
                  <a16:creationId xmlns:a16="http://schemas.microsoft.com/office/drawing/2014/main" id="{167F7C34-BE51-6D60-3BB1-D20C65F2322A}"/>
                </a:ext>
              </a:extLst>
            </p:cNvPr>
            <p:cNvSpPr/>
            <p:nvPr/>
          </p:nvSpPr>
          <p:spPr>
            <a:xfrm>
              <a:off x="9936539" y="634268"/>
              <a:ext cx="145227" cy="474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DD5E451D-9AC2-DB0D-7773-3E11962BAB1E}"/>
              </a:ext>
            </a:extLst>
          </p:cNvPr>
          <p:cNvGrpSpPr/>
          <p:nvPr/>
        </p:nvGrpSpPr>
        <p:grpSpPr>
          <a:xfrm>
            <a:off x="9538870" y="686542"/>
            <a:ext cx="1830853" cy="1903052"/>
            <a:chOff x="9672034" y="3101415"/>
            <a:chExt cx="1830853" cy="1903052"/>
          </a:xfrm>
        </p:grpSpPr>
        <p:sp>
          <p:nvSpPr>
            <p:cNvPr id="94" name="橢圓 93">
              <a:extLst>
                <a:ext uri="{FF2B5EF4-FFF2-40B4-BE49-F238E27FC236}">
                  <a16:creationId xmlns:a16="http://schemas.microsoft.com/office/drawing/2014/main" id="{A89AC700-0F65-162A-8730-9FD7CB8824B0}"/>
                </a:ext>
              </a:extLst>
            </p:cNvPr>
            <p:cNvSpPr/>
            <p:nvPr/>
          </p:nvSpPr>
          <p:spPr>
            <a:xfrm>
              <a:off x="9672034" y="3172067"/>
              <a:ext cx="1830853" cy="183240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6C6F3732-0E4F-9CB3-0A28-A95560542DAB}"/>
                    </a:ext>
                  </a:extLst>
                </p:cNvPr>
                <p:cNvSpPr txBox="1"/>
                <p:nvPr/>
              </p:nvSpPr>
              <p:spPr>
                <a:xfrm>
                  <a:off x="10308742" y="3101415"/>
                  <a:ext cx="5700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95" name="文字方塊 94">
                  <a:extLst>
                    <a:ext uri="{FF2B5EF4-FFF2-40B4-BE49-F238E27FC236}">
                      <a16:creationId xmlns:a16="http://schemas.microsoft.com/office/drawing/2014/main" id="{6C6F3732-0E4F-9CB3-0A28-A95560542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8742" y="3101415"/>
                  <a:ext cx="57005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3B5A7032-C472-8D9B-35CA-5A0A252798D5}"/>
                </a:ext>
              </a:extLst>
            </p:cNvPr>
            <p:cNvGrpSpPr/>
            <p:nvPr/>
          </p:nvGrpSpPr>
          <p:grpSpPr>
            <a:xfrm>
              <a:off x="9672034" y="3605110"/>
              <a:ext cx="1830853" cy="992163"/>
              <a:chOff x="9104572" y="379438"/>
              <a:chExt cx="1830853" cy="992163"/>
            </a:xfrm>
          </p:grpSpPr>
          <p:grpSp>
            <p:nvGrpSpPr>
              <p:cNvPr id="97" name="群組 96">
                <a:extLst>
                  <a:ext uri="{FF2B5EF4-FFF2-40B4-BE49-F238E27FC236}">
                    <a16:creationId xmlns:a16="http://schemas.microsoft.com/office/drawing/2014/main" id="{8EC5ACDB-E9F3-52CF-2D44-CA971D706F5E}"/>
                  </a:ext>
                </a:extLst>
              </p:cNvPr>
              <p:cNvGrpSpPr/>
              <p:nvPr/>
            </p:nvGrpSpPr>
            <p:grpSpPr>
              <a:xfrm>
                <a:off x="9104572" y="379438"/>
                <a:ext cx="985838" cy="985838"/>
                <a:chOff x="10144125" y="771525"/>
                <a:chExt cx="985838" cy="985838"/>
              </a:xfrm>
            </p:grpSpPr>
            <p:sp>
              <p:nvSpPr>
                <p:cNvPr id="102" name="橢圓 101">
                  <a:extLst>
                    <a:ext uri="{FF2B5EF4-FFF2-40B4-BE49-F238E27FC236}">
                      <a16:creationId xmlns:a16="http://schemas.microsoft.com/office/drawing/2014/main" id="{B4CE67D7-1A9F-0291-1507-2DE70D9B9ABE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3" name="文字方塊 102">
                      <a:extLst>
                        <a:ext uri="{FF2B5EF4-FFF2-40B4-BE49-F238E27FC236}">
                          <a16:creationId xmlns:a16="http://schemas.microsoft.com/office/drawing/2014/main" id="{1B84238C-1FB4-AFA9-90F0-047745CDDE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>
                <p:sp>
                  <p:nvSpPr>
                    <p:cNvPr id="103" name="文字方塊 102">
                      <a:extLst>
                        <a:ext uri="{FF2B5EF4-FFF2-40B4-BE49-F238E27FC236}">
                          <a16:creationId xmlns:a16="http://schemas.microsoft.com/office/drawing/2014/main" id="{1B84238C-1FB4-AFA9-90F0-047745CDDE2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8" name="群組 97">
                <a:extLst>
                  <a:ext uri="{FF2B5EF4-FFF2-40B4-BE49-F238E27FC236}">
                    <a16:creationId xmlns:a16="http://schemas.microsoft.com/office/drawing/2014/main" id="{6A8DA2B4-52BC-3D87-7BEC-98BECB8B0F42}"/>
                  </a:ext>
                </a:extLst>
              </p:cNvPr>
              <p:cNvGrpSpPr/>
              <p:nvPr/>
            </p:nvGrpSpPr>
            <p:grpSpPr>
              <a:xfrm>
                <a:off x="9949587" y="385763"/>
                <a:ext cx="985838" cy="985838"/>
                <a:chOff x="10144125" y="771525"/>
                <a:chExt cx="985838" cy="985838"/>
              </a:xfrm>
            </p:grpSpPr>
            <p:sp>
              <p:nvSpPr>
                <p:cNvPr id="100" name="橢圓 99">
                  <a:extLst>
                    <a:ext uri="{FF2B5EF4-FFF2-40B4-BE49-F238E27FC236}">
                      <a16:creationId xmlns:a16="http://schemas.microsoft.com/office/drawing/2014/main" id="{067AEED1-5768-87A6-1C8C-3693B9F60F15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1" name="文字方塊 100">
                      <a:extLst>
                        <a:ext uri="{FF2B5EF4-FFF2-40B4-BE49-F238E27FC236}">
                          <a16:creationId xmlns:a16="http://schemas.microsoft.com/office/drawing/2014/main" id="{B6693F58-C00F-235D-138A-B4DA95E303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>
                <p:sp>
                  <p:nvSpPr>
                    <p:cNvPr id="101" name="文字方塊 100">
                      <a:extLst>
                        <a:ext uri="{FF2B5EF4-FFF2-40B4-BE49-F238E27FC236}">
                          <a16:creationId xmlns:a16="http://schemas.microsoft.com/office/drawing/2014/main" id="{B6693F58-C00F-235D-138A-B4DA95E3033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9" name="橢圓 98">
                <a:extLst>
                  <a:ext uri="{FF2B5EF4-FFF2-40B4-BE49-F238E27FC236}">
                    <a16:creationId xmlns:a16="http://schemas.microsoft.com/office/drawing/2014/main" id="{26D1D3CB-9A5A-E553-79C5-230308A7E7EA}"/>
                  </a:ext>
                </a:extLst>
              </p:cNvPr>
              <p:cNvSpPr/>
              <p:nvPr/>
            </p:nvSpPr>
            <p:spPr>
              <a:xfrm>
                <a:off x="9936539" y="634268"/>
                <a:ext cx="145227" cy="47447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468E1DF0-9CBB-07DE-9606-0052249D6B75}"/>
              </a:ext>
            </a:extLst>
          </p:cNvPr>
          <p:cNvGrpSpPr/>
          <p:nvPr/>
        </p:nvGrpSpPr>
        <p:grpSpPr>
          <a:xfrm>
            <a:off x="2554668" y="4055204"/>
            <a:ext cx="1830853" cy="992163"/>
            <a:chOff x="9522947" y="235914"/>
            <a:chExt cx="1830853" cy="992163"/>
          </a:xfrm>
        </p:grpSpPr>
        <p:grpSp>
          <p:nvGrpSpPr>
            <p:cNvPr id="105" name="群組 104">
              <a:extLst>
                <a:ext uri="{FF2B5EF4-FFF2-40B4-BE49-F238E27FC236}">
                  <a16:creationId xmlns:a16="http://schemas.microsoft.com/office/drawing/2014/main" id="{23F11F75-45D2-2E72-05C9-39D22CE931FB}"/>
                </a:ext>
              </a:extLst>
            </p:cNvPr>
            <p:cNvGrpSpPr/>
            <p:nvPr/>
          </p:nvGrpSpPr>
          <p:grpSpPr>
            <a:xfrm>
              <a:off x="9522947" y="235914"/>
              <a:ext cx="985838" cy="985838"/>
              <a:chOff x="10144125" y="771525"/>
              <a:chExt cx="985838" cy="985838"/>
            </a:xfrm>
          </p:grpSpPr>
          <p:sp>
            <p:nvSpPr>
              <p:cNvPr id="112" name="橢圓 111">
                <a:extLst>
                  <a:ext uri="{FF2B5EF4-FFF2-40B4-BE49-F238E27FC236}">
                    <a16:creationId xmlns:a16="http://schemas.microsoft.com/office/drawing/2014/main" id="{530F9E0B-263B-470A-C6B7-73612C4716A6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3" name="文字方塊 112">
                    <a:extLst>
                      <a:ext uri="{FF2B5EF4-FFF2-40B4-BE49-F238E27FC236}">
                        <a16:creationId xmlns:a16="http://schemas.microsoft.com/office/drawing/2014/main" id="{22F6B2F3-00D2-3ACE-FA5D-F270854A28B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113" name="文字方塊 112">
                    <a:extLst>
                      <a:ext uri="{FF2B5EF4-FFF2-40B4-BE49-F238E27FC236}">
                        <a16:creationId xmlns:a16="http://schemas.microsoft.com/office/drawing/2014/main" id="{22F6B2F3-00D2-3ACE-FA5D-F270854A28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0F9A080B-2DB0-3717-58E2-0CCB4AAFDEFB}"/>
                </a:ext>
              </a:extLst>
            </p:cNvPr>
            <p:cNvGrpSpPr/>
            <p:nvPr/>
          </p:nvGrpSpPr>
          <p:grpSpPr>
            <a:xfrm>
              <a:off x="10367962" y="242239"/>
              <a:ext cx="985838" cy="985838"/>
              <a:chOff x="10144125" y="771525"/>
              <a:chExt cx="985838" cy="985838"/>
            </a:xfrm>
          </p:grpSpPr>
          <p:sp>
            <p:nvSpPr>
              <p:cNvPr id="110" name="橢圓 109">
                <a:extLst>
                  <a:ext uri="{FF2B5EF4-FFF2-40B4-BE49-F238E27FC236}">
                    <a16:creationId xmlns:a16="http://schemas.microsoft.com/office/drawing/2014/main" id="{9EA94A57-7043-FEB9-BE4B-28D6BE610906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1" name="文字方塊 110">
                    <a:extLst>
                      <a:ext uri="{FF2B5EF4-FFF2-40B4-BE49-F238E27FC236}">
                        <a16:creationId xmlns:a16="http://schemas.microsoft.com/office/drawing/2014/main" id="{BF7C2B37-37AB-7BA0-82FD-50E5810416A2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7503" y="106478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1" name="文字方塊 110">
                    <a:extLst>
                      <a:ext uri="{FF2B5EF4-FFF2-40B4-BE49-F238E27FC236}">
                        <a16:creationId xmlns:a16="http://schemas.microsoft.com/office/drawing/2014/main" id="{BF7C2B37-37AB-7BA0-82FD-50E5810416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87503" y="1064788"/>
                    <a:ext cx="514350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7" name="橢圓 106">
              <a:extLst>
                <a:ext uri="{FF2B5EF4-FFF2-40B4-BE49-F238E27FC236}">
                  <a16:creationId xmlns:a16="http://schemas.microsoft.com/office/drawing/2014/main" id="{8229F3E3-36A3-CCCD-BBF4-771EAA188065}"/>
                </a:ext>
              </a:extLst>
            </p:cNvPr>
            <p:cNvSpPr/>
            <p:nvPr/>
          </p:nvSpPr>
          <p:spPr>
            <a:xfrm>
              <a:off x="10364138" y="385763"/>
              <a:ext cx="446091" cy="71706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8" name="橢圓 107">
              <a:extLst>
                <a:ext uri="{FF2B5EF4-FFF2-40B4-BE49-F238E27FC236}">
                  <a16:creationId xmlns:a16="http://schemas.microsoft.com/office/drawing/2014/main" id="{CCD1EC29-4589-E73A-6E43-C765A87A1229}"/>
                </a:ext>
              </a:extLst>
            </p:cNvPr>
            <p:cNvSpPr/>
            <p:nvPr/>
          </p:nvSpPr>
          <p:spPr>
            <a:xfrm>
              <a:off x="10354914" y="505734"/>
              <a:ext cx="145227" cy="47447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97F5BDD2-2F1B-28B9-1FE9-F1A1A385064B}"/>
                    </a:ext>
                  </a:extLst>
                </p:cNvPr>
                <p:cNvSpPr txBox="1"/>
                <p:nvPr/>
              </p:nvSpPr>
              <p:spPr>
                <a:xfrm>
                  <a:off x="10409108" y="523011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09" name="文字方塊 108">
                  <a:extLst>
                    <a:ext uri="{FF2B5EF4-FFF2-40B4-BE49-F238E27FC236}">
                      <a16:creationId xmlns:a16="http://schemas.microsoft.com/office/drawing/2014/main" id="{97F5BDD2-2F1B-28B9-1FE9-F1A1A3850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9108" y="523011"/>
                  <a:ext cx="514350" cy="369332"/>
                </a:xfrm>
                <a:prstGeom prst="rect">
                  <a:avLst/>
                </a:prstGeom>
                <a:blipFill>
                  <a:blip r:embed="rId13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E32AE00A-9041-809E-6FE6-549B851A5F5D}"/>
              </a:ext>
            </a:extLst>
          </p:cNvPr>
          <p:cNvGrpSpPr/>
          <p:nvPr/>
        </p:nvGrpSpPr>
        <p:grpSpPr>
          <a:xfrm>
            <a:off x="4560423" y="4213514"/>
            <a:ext cx="2358040" cy="669218"/>
            <a:chOff x="8320811" y="5980857"/>
            <a:chExt cx="2358040" cy="669218"/>
          </a:xfrm>
        </p:grpSpPr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A3947310-3F63-07F1-A29E-B8A2D292F8AB}"/>
                </a:ext>
              </a:extLst>
            </p:cNvPr>
            <p:cNvGrpSpPr/>
            <p:nvPr/>
          </p:nvGrpSpPr>
          <p:grpSpPr>
            <a:xfrm>
              <a:off x="9191103" y="5980857"/>
              <a:ext cx="1487748" cy="664974"/>
              <a:chOff x="10144125" y="771525"/>
              <a:chExt cx="985838" cy="985838"/>
            </a:xfrm>
          </p:grpSpPr>
          <p:sp>
            <p:nvSpPr>
              <p:cNvPr id="122" name="橢圓 121">
                <a:extLst>
                  <a:ext uri="{FF2B5EF4-FFF2-40B4-BE49-F238E27FC236}">
                    <a16:creationId xmlns:a16="http://schemas.microsoft.com/office/drawing/2014/main" id="{387B83D7-2973-E9DB-3B6D-A22B09560891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3" name="文字方塊 122">
                    <a:extLst>
                      <a:ext uri="{FF2B5EF4-FFF2-40B4-BE49-F238E27FC236}">
                        <a16:creationId xmlns:a16="http://schemas.microsoft.com/office/drawing/2014/main" id="{8DF055DA-AAA2-95C6-885A-A7FA5932050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3934" y="952714"/>
                    <a:ext cx="514350" cy="2635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3" name="文字方塊 122">
                    <a:extLst>
                      <a:ext uri="{FF2B5EF4-FFF2-40B4-BE49-F238E27FC236}">
                        <a16:creationId xmlns:a16="http://schemas.microsoft.com/office/drawing/2014/main" id="{8DF055DA-AAA2-95C6-885A-A7FA593205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3934" y="952714"/>
                    <a:ext cx="514350" cy="26352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7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B82491A7-7702-E990-664B-EF9B6DC8B6B2}"/>
                </a:ext>
              </a:extLst>
            </p:cNvPr>
            <p:cNvGrpSpPr/>
            <p:nvPr/>
          </p:nvGrpSpPr>
          <p:grpSpPr>
            <a:xfrm>
              <a:off x="8320811" y="5990899"/>
              <a:ext cx="1202136" cy="659176"/>
              <a:chOff x="10144125" y="771525"/>
              <a:chExt cx="985838" cy="985838"/>
            </a:xfrm>
          </p:grpSpPr>
          <p:sp>
            <p:nvSpPr>
              <p:cNvPr id="120" name="橢圓 119">
                <a:extLst>
                  <a:ext uri="{FF2B5EF4-FFF2-40B4-BE49-F238E27FC236}">
                    <a16:creationId xmlns:a16="http://schemas.microsoft.com/office/drawing/2014/main" id="{9FAFC3BB-0EAD-C6FB-C8DF-50EA6DE39CFD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1" name="文字方塊 120">
                    <a:extLst>
                      <a:ext uri="{FF2B5EF4-FFF2-40B4-BE49-F238E27FC236}">
                        <a16:creationId xmlns:a16="http://schemas.microsoft.com/office/drawing/2014/main" id="{25E2A590-13CB-8E8B-9B3A-F2F2313A9484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0884" y="919189"/>
                    <a:ext cx="514350" cy="2635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1" name="文字方塊 120">
                    <a:extLst>
                      <a:ext uri="{FF2B5EF4-FFF2-40B4-BE49-F238E27FC236}">
                        <a16:creationId xmlns:a16="http://schemas.microsoft.com/office/drawing/2014/main" id="{25E2A590-13CB-8E8B-9B3A-F2F2313A94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0884" y="919189"/>
                    <a:ext cx="514350" cy="26352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11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BF949639-53B9-7BE3-2A22-53A695DE76BF}"/>
                </a:ext>
              </a:extLst>
            </p:cNvPr>
            <p:cNvSpPr/>
            <p:nvPr/>
          </p:nvSpPr>
          <p:spPr>
            <a:xfrm>
              <a:off x="9131143" y="6116386"/>
              <a:ext cx="423644" cy="40082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D0F194EF-C92D-1404-A262-DEEA7506C95A}"/>
                </a:ext>
              </a:extLst>
            </p:cNvPr>
            <p:cNvSpPr/>
            <p:nvPr/>
          </p:nvSpPr>
          <p:spPr>
            <a:xfrm>
              <a:off x="9236074" y="6205925"/>
              <a:ext cx="222719" cy="2232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文字方塊 118">
                  <a:extLst>
                    <a:ext uri="{FF2B5EF4-FFF2-40B4-BE49-F238E27FC236}">
                      <a16:creationId xmlns:a16="http://schemas.microsoft.com/office/drawing/2014/main" id="{02E5309D-F9C0-57E4-DA79-F1F64871886A}"/>
                    </a:ext>
                  </a:extLst>
                </p:cNvPr>
                <p:cNvSpPr txBox="1"/>
                <p:nvPr/>
              </p:nvSpPr>
              <p:spPr>
                <a:xfrm>
                  <a:off x="8995760" y="6146366"/>
                  <a:ext cx="730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9" name="文字方塊 118">
                  <a:extLst>
                    <a:ext uri="{FF2B5EF4-FFF2-40B4-BE49-F238E27FC236}">
                      <a16:creationId xmlns:a16="http://schemas.microsoft.com/office/drawing/2014/main" id="{02E5309D-F9C0-57E4-DA79-F1F648718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5760" y="6146366"/>
                  <a:ext cx="730725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AAC5F9E3-0A55-4C73-2726-FB5DFBFE3868}"/>
              </a:ext>
            </a:extLst>
          </p:cNvPr>
          <p:cNvGrpSpPr/>
          <p:nvPr/>
        </p:nvGrpSpPr>
        <p:grpSpPr>
          <a:xfrm>
            <a:off x="7128818" y="4129376"/>
            <a:ext cx="2322047" cy="847535"/>
            <a:chOff x="8118790" y="89409"/>
            <a:chExt cx="2322047" cy="847535"/>
          </a:xfrm>
        </p:grpSpPr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92FE8652-9847-2399-1F6F-B8FB180FD3CE}"/>
                </a:ext>
              </a:extLst>
            </p:cNvPr>
            <p:cNvGrpSpPr/>
            <p:nvPr/>
          </p:nvGrpSpPr>
          <p:grpSpPr>
            <a:xfrm>
              <a:off x="8953089" y="89409"/>
              <a:ext cx="1487748" cy="664974"/>
              <a:chOff x="10134192" y="771525"/>
              <a:chExt cx="985838" cy="985838"/>
            </a:xfrm>
          </p:grpSpPr>
          <p:sp>
            <p:nvSpPr>
              <p:cNvPr id="133" name="橢圓 132">
                <a:extLst>
                  <a:ext uri="{FF2B5EF4-FFF2-40B4-BE49-F238E27FC236}">
                    <a16:creationId xmlns:a16="http://schemas.microsoft.com/office/drawing/2014/main" id="{FEC98020-7E3D-A9D1-7AE7-11B6E304FC69}"/>
                  </a:ext>
                </a:extLst>
              </p:cNvPr>
              <p:cNvSpPr/>
              <p:nvPr/>
            </p:nvSpPr>
            <p:spPr>
              <a:xfrm>
                <a:off x="10134192" y="771525"/>
                <a:ext cx="985838" cy="98583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4" name="文字方塊 133">
                    <a:extLst>
                      <a:ext uri="{FF2B5EF4-FFF2-40B4-BE49-F238E27FC236}">
                        <a16:creationId xmlns:a16="http://schemas.microsoft.com/office/drawing/2014/main" id="{68B735FB-BC06-2244-8D5E-A2D3970920BA}"/>
                      </a:ext>
                    </a:extLst>
                  </p:cNvPr>
                  <p:cNvSpPr txBox="1"/>
                  <p:nvPr/>
                </p:nvSpPr>
                <p:spPr>
                  <a:xfrm>
                    <a:off x="10503934" y="952714"/>
                    <a:ext cx="514350" cy="2635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4" name="文字方塊 133">
                    <a:extLst>
                      <a:ext uri="{FF2B5EF4-FFF2-40B4-BE49-F238E27FC236}">
                        <a16:creationId xmlns:a16="http://schemas.microsoft.com/office/drawing/2014/main" id="{68B735FB-BC06-2244-8D5E-A2D3970920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3934" y="952714"/>
                    <a:ext cx="514350" cy="26352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7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533D0FA7-7283-95B0-EB1F-F7FE875EC4D8}"/>
                </a:ext>
              </a:extLst>
            </p:cNvPr>
            <p:cNvGrpSpPr/>
            <p:nvPr/>
          </p:nvGrpSpPr>
          <p:grpSpPr>
            <a:xfrm>
              <a:off x="8118790" y="277768"/>
              <a:ext cx="1202136" cy="659176"/>
              <a:chOff x="10144125" y="771525"/>
              <a:chExt cx="985838" cy="985838"/>
            </a:xfrm>
          </p:grpSpPr>
          <p:sp>
            <p:nvSpPr>
              <p:cNvPr id="131" name="橢圓 130">
                <a:extLst>
                  <a:ext uri="{FF2B5EF4-FFF2-40B4-BE49-F238E27FC236}">
                    <a16:creationId xmlns:a16="http://schemas.microsoft.com/office/drawing/2014/main" id="{BB7AAB70-A96C-09A2-7997-D98DD756D9B6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2" name="文字方塊 131">
                    <a:extLst>
                      <a:ext uri="{FF2B5EF4-FFF2-40B4-BE49-F238E27FC236}">
                        <a16:creationId xmlns:a16="http://schemas.microsoft.com/office/drawing/2014/main" id="{624CDAA4-D702-2219-0B8C-4CACA0B8B7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60884" y="919189"/>
                    <a:ext cx="514350" cy="2635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2" name="文字方塊 131">
                    <a:extLst>
                      <a:ext uri="{FF2B5EF4-FFF2-40B4-BE49-F238E27FC236}">
                        <a16:creationId xmlns:a16="http://schemas.microsoft.com/office/drawing/2014/main" id="{624CDAA4-D702-2219-0B8C-4CACA0B8B7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0884" y="919189"/>
                    <a:ext cx="514350" cy="26352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12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4064ACF6-2A1D-CB94-1343-7FDBC088CEE8}"/>
                </a:ext>
              </a:extLst>
            </p:cNvPr>
            <p:cNvSpPr/>
            <p:nvPr/>
          </p:nvSpPr>
          <p:spPr>
            <a:xfrm>
              <a:off x="8899142" y="403255"/>
              <a:ext cx="423644" cy="40082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8629A73E-17B3-8D9F-3CD5-45A1B4E85548}"/>
                    </a:ext>
                  </a:extLst>
                </p:cNvPr>
                <p:cNvSpPr txBox="1"/>
                <p:nvPr/>
              </p:nvSpPr>
              <p:spPr>
                <a:xfrm>
                  <a:off x="8671295" y="481466"/>
                  <a:ext cx="730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8629A73E-17B3-8D9F-3CD5-45A1B4E85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1295" y="481466"/>
                  <a:ext cx="730725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橢圓 128">
              <a:extLst>
                <a:ext uri="{FF2B5EF4-FFF2-40B4-BE49-F238E27FC236}">
                  <a16:creationId xmlns:a16="http://schemas.microsoft.com/office/drawing/2014/main" id="{4E20BB74-C136-202D-42DC-C32EFE3B522E}"/>
                </a:ext>
              </a:extLst>
            </p:cNvPr>
            <p:cNvSpPr/>
            <p:nvPr/>
          </p:nvSpPr>
          <p:spPr>
            <a:xfrm rot="2747125">
              <a:off x="8914077" y="424873"/>
              <a:ext cx="515754" cy="18405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062A8E9E-D7D2-08F5-6488-228748733307}"/>
                </a:ext>
              </a:extLst>
            </p:cNvPr>
            <p:cNvSpPr/>
            <p:nvPr/>
          </p:nvSpPr>
          <p:spPr>
            <a:xfrm rot="13025902" flipH="1" flipV="1">
              <a:off x="8962363" y="461277"/>
              <a:ext cx="416458" cy="198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8F6E296C-C142-A41D-2C1F-9B48F0D5A7E5}"/>
              </a:ext>
            </a:extLst>
          </p:cNvPr>
          <p:cNvGrpSpPr/>
          <p:nvPr/>
        </p:nvGrpSpPr>
        <p:grpSpPr>
          <a:xfrm>
            <a:off x="9649642" y="3632132"/>
            <a:ext cx="1727200" cy="1612900"/>
            <a:chOff x="8653934" y="2204378"/>
            <a:chExt cx="1727200" cy="1612900"/>
          </a:xfrm>
        </p:grpSpPr>
        <p:pic>
          <p:nvPicPr>
            <p:cNvPr id="144" name="圖片 143">
              <a:extLst>
                <a:ext uri="{FF2B5EF4-FFF2-40B4-BE49-F238E27FC236}">
                  <a16:creationId xmlns:a16="http://schemas.microsoft.com/office/drawing/2014/main" id="{F1CE9B51-18D1-E6CC-D603-0D1CDADC2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653934" y="2204378"/>
              <a:ext cx="1727200" cy="16129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9E8C4552-15E3-3E20-8784-EF306A91C3E5}"/>
                    </a:ext>
                  </a:extLst>
                </p:cNvPr>
                <p:cNvSpPr txBox="1"/>
                <p:nvPr/>
              </p:nvSpPr>
              <p:spPr>
                <a:xfrm>
                  <a:off x="9226741" y="2388766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9E8C4552-15E3-3E20-8784-EF306A91C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6741" y="2388766"/>
                  <a:ext cx="514350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文字方塊 145">
                  <a:extLst>
                    <a:ext uri="{FF2B5EF4-FFF2-40B4-BE49-F238E27FC236}">
                      <a16:creationId xmlns:a16="http://schemas.microsoft.com/office/drawing/2014/main" id="{E387E0E1-D32C-3485-9428-54A2F71B3E8D}"/>
                    </a:ext>
                  </a:extLst>
                </p:cNvPr>
                <p:cNvSpPr txBox="1"/>
                <p:nvPr/>
              </p:nvSpPr>
              <p:spPr>
                <a:xfrm>
                  <a:off x="9654461" y="3092170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6" name="文字方塊 145">
                  <a:extLst>
                    <a:ext uri="{FF2B5EF4-FFF2-40B4-BE49-F238E27FC236}">
                      <a16:creationId xmlns:a16="http://schemas.microsoft.com/office/drawing/2014/main" id="{E387E0E1-D32C-3485-9428-54A2F71B3E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4461" y="3092170"/>
                  <a:ext cx="514350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橢圓 146">
              <a:extLst>
                <a:ext uri="{FF2B5EF4-FFF2-40B4-BE49-F238E27FC236}">
                  <a16:creationId xmlns:a16="http://schemas.microsoft.com/office/drawing/2014/main" id="{0297364D-C058-C154-3E6B-772BA5263323}"/>
                </a:ext>
              </a:extLst>
            </p:cNvPr>
            <p:cNvSpPr/>
            <p:nvPr/>
          </p:nvSpPr>
          <p:spPr>
            <a:xfrm>
              <a:off x="9314470" y="2793357"/>
              <a:ext cx="964800" cy="9659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76242BF1-EDCC-8004-058C-B3169D02EC9B}"/>
                    </a:ext>
                  </a:extLst>
                </p:cNvPr>
                <p:cNvSpPr txBox="1"/>
                <p:nvPr/>
              </p:nvSpPr>
              <p:spPr>
                <a:xfrm>
                  <a:off x="8840059" y="3114559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48" name="文字方塊 147">
                  <a:extLst>
                    <a:ext uri="{FF2B5EF4-FFF2-40B4-BE49-F238E27FC236}">
                      <a16:creationId xmlns:a16="http://schemas.microsoft.com/office/drawing/2014/main" id="{76242BF1-EDCC-8004-058C-B3169D02EC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059" y="3114559"/>
                  <a:ext cx="514350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" name="橢圓 148">
              <a:extLst>
                <a:ext uri="{FF2B5EF4-FFF2-40B4-BE49-F238E27FC236}">
                  <a16:creationId xmlns:a16="http://schemas.microsoft.com/office/drawing/2014/main" id="{664E797B-269F-3327-2616-26FD66CD9E37}"/>
                </a:ext>
              </a:extLst>
            </p:cNvPr>
            <p:cNvSpPr/>
            <p:nvPr/>
          </p:nvSpPr>
          <p:spPr>
            <a:xfrm>
              <a:off x="8699791" y="2793357"/>
              <a:ext cx="964800" cy="9659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0" name="橢圓 149">
              <a:extLst>
                <a:ext uri="{FF2B5EF4-FFF2-40B4-BE49-F238E27FC236}">
                  <a16:creationId xmlns:a16="http://schemas.microsoft.com/office/drawing/2014/main" id="{E1398889-F6AF-0623-914A-9D306102C83E}"/>
                </a:ext>
              </a:extLst>
            </p:cNvPr>
            <p:cNvSpPr/>
            <p:nvPr/>
          </p:nvSpPr>
          <p:spPr>
            <a:xfrm>
              <a:off x="8999843" y="2242557"/>
              <a:ext cx="964800" cy="96593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03CE1A04-D963-964F-A756-FF193A04C1E5}"/>
              </a:ext>
            </a:extLst>
          </p:cNvPr>
          <p:cNvGrpSpPr/>
          <p:nvPr/>
        </p:nvGrpSpPr>
        <p:grpSpPr>
          <a:xfrm>
            <a:off x="7406222" y="1066732"/>
            <a:ext cx="1464207" cy="1425206"/>
            <a:chOff x="10366960" y="5155125"/>
            <a:chExt cx="1464207" cy="1425206"/>
          </a:xfrm>
        </p:grpSpPr>
        <p:sp>
          <p:nvSpPr>
            <p:cNvPr id="153" name="橢圓 152">
              <a:extLst>
                <a:ext uri="{FF2B5EF4-FFF2-40B4-BE49-F238E27FC236}">
                  <a16:creationId xmlns:a16="http://schemas.microsoft.com/office/drawing/2014/main" id="{5BE1CB9F-46F8-9422-0822-FE49C5101251}"/>
                </a:ext>
              </a:extLst>
            </p:cNvPr>
            <p:cNvSpPr/>
            <p:nvPr/>
          </p:nvSpPr>
          <p:spPr>
            <a:xfrm>
              <a:off x="10370322" y="5155125"/>
              <a:ext cx="1418190" cy="1425206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D6172824-01F3-9B0A-0E16-B561F5A2121C}"/>
                </a:ext>
              </a:extLst>
            </p:cNvPr>
            <p:cNvGrpSpPr/>
            <p:nvPr/>
          </p:nvGrpSpPr>
          <p:grpSpPr>
            <a:xfrm>
              <a:off x="10366960" y="5343821"/>
              <a:ext cx="1464207" cy="1067107"/>
              <a:chOff x="10366960" y="5343821"/>
              <a:chExt cx="1464207" cy="106710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5" name="文字方塊 154">
                    <a:extLst>
                      <a:ext uri="{FF2B5EF4-FFF2-40B4-BE49-F238E27FC236}">
                        <a16:creationId xmlns:a16="http://schemas.microsoft.com/office/drawing/2014/main" id="{83AAE9EA-00A7-3023-85AA-D813B87EBB4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61116" y="5695018"/>
                    <a:ext cx="57005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55" name="文字方塊 154">
                    <a:extLst>
                      <a:ext uri="{FF2B5EF4-FFF2-40B4-BE49-F238E27FC236}">
                        <a16:creationId xmlns:a16="http://schemas.microsoft.com/office/drawing/2014/main" id="{83AAE9EA-00A7-3023-85AA-D813B87EBB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61116" y="5695018"/>
                    <a:ext cx="57005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56" name="群組 155">
                <a:extLst>
                  <a:ext uri="{FF2B5EF4-FFF2-40B4-BE49-F238E27FC236}">
                    <a16:creationId xmlns:a16="http://schemas.microsoft.com/office/drawing/2014/main" id="{7CAE3412-4E9E-F208-54A8-7BDED7B29D20}"/>
                  </a:ext>
                </a:extLst>
              </p:cNvPr>
              <p:cNvGrpSpPr/>
              <p:nvPr/>
            </p:nvGrpSpPr>
            <p:grpSpPr>
              <a:xfrm>
                <a:off x="10366960" y="5343821"/>
                <a:ext cx="985838" cy="1067107"/>
                <a:chOff x="9999283" y="4771064"/>
                <a:chExt cx="985838" cy="1067107"/>
              </a:xfrm>
            </p:grpSpPr>
            <p:grpSp>
              <p:nvGrpSpPr>
                <p:cNvPr id="157" name="群組 156">
                  <a:extLst>
                    <a:ext uri="{FF2B5EF4-FFF2-40B4-BE49-F238E27FC236}">
                      <a16:creationId xmlns:a16="http://schemas.microsoft.com/office/drawing/2014/main" id="{87332387-C606-CCF6-234E-DE15400646B6}"/>
                    </a:ext>
                  </a:extLst>
                </p:cNvPr>
                <p:cNvGrpSpPr/>
                <p:nvPr/>
              </p:nvGrpSpPr>
              <p:grpSpPr>
                <a:xfrm>
                  <a:off x="9999283" y="4771064"/>
                  <a:ext cx="985838" cy="1067107"/>
                  <a:chOff x="10144125" y="690256"/>
                  <a:chExt cx="985838" cy="1067107"/>
                </a:xfrm>
              </p:grpSpPr>
              <p:sp>
                <p:nvSpPr>
                  <p:cNvPr id="160" name="橢圓 159">
                    <a:extLst>
                      <a:ext uri="{FF2B5EF4-FFF2-40B4-BE49-F238E27FC236}">
                        <a16:creationId xmlns:a16="http://schemas.microsoft.com/office/drawing/2014/main" id="{6409748E-5664-2F08-952F-CB93AE7B3F3A}"/>
                      </a:ext>
                    </a:extLst>
                  </p:cNvPr>
                  <p:cNvSpPr/>
                  <p:nvPr/>
                </p:nvSpPr>
                <p:spPr>
                  <a:xfrm>
                    <a:off x="10144125" y="771525"/>
                    <a:ext cx="985838" cy="985838"/>
                  </a:xfrm>
                  <a:prstGeom prst="ellipse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TW" altLang="en-US" dirty="0"/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1" name="文字方塊 160">
                        <a:extLst>
                          <a:ext uri="{FF2B5EF4-FFF2-40B4-BE49-F238E27FC236}">
                            <a16:creationId xmlns:a16="http://schemas.microsoft.com/office/drawing/2014/main" id="{15133FD0-5378-567D-C0B3-B066D57A7B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379869" y="690256"/>
                        <a:ext cx="51435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kumimoji="1" lang="zh-TW" altLang="en-US" dirty="0"/>
                      </a:p>
                    </p:txBody>
                  </p:sp>
                </mc:Choice>
                <mc:Fallback>
                  <p:sp>
                    <p:nvSpPr>
                      <p:cNvPr id="161" name="文字方塊 160">
                        <a:extLst>
                          <a:ext uri="{FF2B5EF4-FFF2-40B4-BE49-F238E27FC236}">
                            <a16:creationId xmlns:a16="http://schemas.microsoft.com/office/drawing/2014/main" id="{15133FD0-5378-567D-C0B3-B066D57A7B6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379869" y="690256"/>
                        <a:ext cx="514350" cy="369332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b="-645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58" name="橢圓 157">
                  <a:extLst>
                    <a:ext uri="{FF2B5EF4-FFF2-40B4-BE49-F238E27FC236}">
                      <a16:creationId xmlns:a16="http://schemas.microsoft.com/office/drawing/2014/main" id="{572257BE-330F-4F77-45F2-368235A1CE24}"/>
                    </a:ext>
                  </a:extLst>
                </p:cNvPr>
                <p:cNvSpPr/>
                <p:nvPr/>
              </p:nvSpPr>
              <p:spPr>
                <a:xfrm>
                  <a:off x="10134393" y="5121104"/>
                  <a:ext cx="715617" cy="717067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9" name="文字方塊 158">
                      <a:extLst>
                        <a:ext uri="{FF2B5EF4-FFF2-40B4-BE49-F238E27FC236}">
                          <a16:creationId xmlns:a16="http://schemas.microsoft.com/office/drawing/2014/main" id="{541AD309-1E9B-2A69-EC58-44B0628BD6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26549" y="5294971"/>
                      <a:ext cx="33130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>
                <p:sp>
                  <p:nvSpPr>
                    <p:cNvPr id="159" name="文字方塊 158">
                      <a:extLst>
                        <a:ext uri="{FF2B5EF4-FFF2-40B4-BE49-F238E27FC236}">
                          <a16:creationId xmlns:a16="http://schemas.microsoft.com/office/drawing/2014/main" id="{541AD309-1E9B-2A69-EC58-44B0628BD6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26549" y="5294971"/>
                      <a:ext cx="331304" cy="369332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30DFE83E-1612-AE61-AB8B-2DBB2096DF6A}"/>
              </a:ext>
            </a:extLst>
          </p:cNvPr>
          <p:cNvGrpSpPr/>
          <p:nvPr/>
        </p:nvGrpSpPr>
        <p:grpSpPr>
          <a:xfrm>
            <a:off x="2901404" y="1318547"/>
            <a:ext cx="985838" cy="1022137"/>
            <a:chOff x="9999283" y="4816034"/>
            <a:chExt cx="985838" cy="1022137"/>
          </a:xfrm>
        </p:grpSpPr>
        <p:grpSp>
          <p:nvGrpSpPr>
            <p:cNvPr id="163" name="群組 162">
              <a:extLst>
                <a:ext uri="{FF2B5EF4-FFF2-40B4-BE49-F238E27FC236}">
                  <a16:creationId xmlns:a16="http://schemas.microsoft.com/office/drawing/2014/main" id="{1974941C-A6DF-4A89-54C9-DEABDC07F47D}"/>
                </a:ext>
              </a:extLst>
            </p:cNvPr>
            <p:cNvGrpSpPr/>
            <p:nvPr/>
          </p:nvGrpSpPr>
          <p:grpSpPr>
            <a:xfrm>
              <a:off x="9999283" y="4816034"/>
              <a:ext cx="985838" cy="1022137"/>
              <a:chOff x="10144125" y="735226"/>
              <a:chExt cx="985838" cy="1022137"/>
            </a:xfrm>
          </p:grpSpPr>
          <p:sp>
            <p:nvSpPr>
              <p:cNvPr id="166" name="橢圓 165">
                <a:extLst>
                  <a:ext uri="{FF2B5EF4-FFF2-40B4-BE49-F238E27FC236}">
                    <a16:creationId xmlns:a16="http://schemas.microsoft.com/office/drawing/2014/main" id="{EAFE0881-3C78-180F-AE67-6346D18E3BDD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文字方塊 166">
                    <a:extLst>
                      <a:ext uri="{FF2B5EF4-FFF2-40B4-BE49-F238E27FC236}">
                        <a16:creationId xmlns:a16="http://schemas.microsoft.com/office/drawing/2014/main" id="{6FB79EC1-124D-6E72-74F2-EB0B5D1070B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9869" y="735226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7" name="文字方塊 166">
                    <a:extLst>
                      <a:ext uri="{FF2B5EF4-FFF2-40B4-BE49-F238E27FC236}">
                        <a16:creationId xmlns:a16="http://schemas.microsoft.com/office/drawing/2014/main" id="{6FB79EC1-124D-6E72-74F2-EB0B5D1070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9869" y="735226"/>
                    <a:ext cx="514350" cy="369332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4" name="橢圓 163">
              <a:extLst>
                <a:ext uri="{FF2B5EF4-FFF2-40B4-BE49-F238E27FC236}">
                  <a16:creationId xmlns:a16="http://schemas.microsoft.com/office/drawing/2014/main" id="{70491F1D-67DF-CE92-FD14-483224B8A4E3}"/>
                </a:ext>
              </a:extLst>
            </p:cNvPr>
            <p:cNvSpPr/>
            <p:nvPr/>
          </p:nvSpPr>
          <p:spPr>
            <a:xfrm>
              <a:off x="10134393" y="5121104"/>
              <a:ext cx="715617" cy="71706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文字方塊 164">
                  <a:extLst>
                    <a:ext uri="{FF2B5EF4-FFF2-40B4-BE49-F238E27FC236}">
                      <a16:creationId xmlns:a16="http://schemas.microsoft.com/office/drawing/2014/main" id="{14F12860-9175-C071-D59F-A2D812951D0C}"/>
                    </a:ext>
                  </a:extLst>
                </p:cNvPr>
                <p:cNvSpPr txBox="1"/>
                <p:nvPr/>
              </p:nvSpPr>
              <p:spPr>
                <a:xfrm>
                  <a:off x="10326549" y="5294971"/>
                  <a:ext cx="33130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65" name="文字方塊 164">
                  <a:extLst>
                    <a:ext uri="{FF2B5EF4-FFF2-40B4-BE49-F238E27FC236}">
                      <a16:creationId xmlns:a16="http://schemas.microsoft.com/office/drawing/2014/main" id="{14F12860-9175-C071-D59F-A2D812951D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6549" y="5294971"/>
                  <a:ext cx="331304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41995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ED0F688-ECAE-D0C2-2C55-723F37EF91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TW" b="1" dirty="0"/>
                  <a:t>3.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與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independent </a:t>
                </a:r>
                <a:r>
                  <a:rPr kumimoji="1" lang="zh-TW" altLang="en-US" dirty="0"/>
                  <a:t>但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dependent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ED0F688-ECAE-D0C2-2C55-723F37EF91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BC32CB-F7E8-3FD3-0A8A-B522D83761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分為以下幾種</a:t>
                </a:r>
                <a:r>
                  <a:rPr kumimoji="1" lang="en-US" altLang="zh-TW" dirty="0"/>
                  <a:t> cases: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kumimoji="1" lang="en-US" altLang="zh-TW" dirty="0"/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kumimoji="1" lang="en-US" altLang="zh-TW" b="0" dirty="0"/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6BC32CB-F7E8-3FD3-0A8A-B522D8376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781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289886-C6D8-209A-C985-CBCE2CDE1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57213"/>
                <a:ext cx="10515600" cy="56197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kumimoji="1" lang="en-US" altLang="zh-TW" b="1" dirty="0"/>
                  <a:t>I.</a:t>
                </a: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kumimoji="1" lang="en-US" altLang="zh-TW" b="0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6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600" b="0" i="1" smtClean="0">
                          <a:latin typeface="Cambria Math" panose="02040503050406030204" pitchFamily="18" charset="0"/>
                        </a:rPr>
                        <m:t>∧…</m:t>
                      </m:r>
                      <m:d>
                        <m:dPr>
                          <m:ctrlP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6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6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誰先誰後都可以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而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順序則未知</a:t>
                </a:r>
                <a:r>
                  <a:rPr kumimoji="1" lang="en-US" altLang="zh-TW" dirty="0"/>
                  <a:t>.</a:t>
                </a:r>
              </a:p>
              <a:p>
                <a:r>
                  <a:rPr kumimoji="1" lang="en-US" altLang="zh-TW" b="1" dirty="0"/>
                  <a:t>II.</a:t>
                </a: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2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2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2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2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2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2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2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2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200" b="0" i="1" smtClean="0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200" b="0" i="1" smtClean="0">
                          <a:latin typeface="Cambria Math" panose="02040503050406030204" pitchFamily="18" charset="0"/>
                        </a:rPr>
                        <m:t>∧…</m:t>
                      </m:r>
                      <m:d>
                        <m:dPr>
                          <m:ctrlP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200" b="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b="0" i="0" dirty="0" smtClean="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後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而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順序則未知</a:t>
                </a:r>
                <a:r>
                  <a:rPr kumimoji="1" lang="en-US" altLang="zh-TW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en-US" altLang="zh-TW" b="1" dirty="0"/>
                  <a:t>III.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會有以下</a:t>
                </a: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∨…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∧…</m:t>
                      </m:r>
                      <m:d>
                        <m:dPr>
                          <m:ctrlP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kumimoji="1" lang="en-US" altLang="zh-TW" sz="2400" i="1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zh-TW" altLang="en-US" dirty="0"/>
                  <a:t> 在這種情況下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順序未知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順序也未知</a:t>
                </a:r>
                <a:r>
                  <a:rPr kumimoji="1" lang="en-US" altLang="zh-TW" dirty="0"/>
                  <a:t>.</a:t>
                </a:r>
                <a:endParaRPr kumimoji="1" lang="zh-TW" altLang="en-US" dirty="0"/>
              </a:p>
              <a:p>
                <a:pPr lvl="1">
                  <a:lnSpc>
                    <a:spcPct val="110000"/>
                  </a:lnSpc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A289886-C6D8-209A-C985-CBCE2CDE1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57213"/>
                <a:ext cx="10515600" cy="5619750"/>
              </a:xfrm>
              <a:blipFill>
                <a:blip r:embed="rId2"/>
                <a:stretch>
                  <a:fillRect l="-965" t="-2027" b="-15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F3DAE631-E801-3F59-3E70-42FED4A1A3CA}"/>
              </a:ext>
            </a:extLst>
          </p:cNvPr>
          <p:cNvCxnSpPr/>
          <p:nvPr/>
        </p:nvCxnSpPr>
        <p:spPr>
          <a:xfrm>
            <a:off x="609600" y="2165685"/>
            <a:ext cx="10744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54B9A5FD-49BD-FE23-6677-D6C104674BA4}"/>
              </a:ext>
            </a:extLst>
          </p:cNvPr>
          <p:cNvGrpSpPr/>
          <p:nvPr/>
        </p:nvGrpSpPr>
        <p:grpSpPr>
          <a:xfrm>
            <a:off x="9274466" y="188118"/>
            <a:ext cx="2092117" cy="985838"/>
            <a:chOff x="8059277" y="188118"/>
            <a:chExt cx="2092117" cy="985838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31FD96A1-BA18-D33F-922F-2EAA60686340}"/>
                </a:ext>
              </a:extLst>
            </p:cNvPr>
            <p:cNvGrpSpPr/>
            <p:nvPr/>
          </p:nvGrpSpPr>
          <p:grpSpPr>
            <a:xfrm>
              <a:off x="9165556" y="188118"/>
              <a:ext cx="985838" cy="985838"/>
              <a:chOff x="10144125" y="771525"/>
              <a:chExt cx="985838" cy="985838"/>
            </a:xfrm>
          </p:grpSpPr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7CE251F0-FC06-3F64-9788-B9E61BA308F8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82BA7CCB-FE5C-00E8-C2B1-BB65C072E9D1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82BA7CCB-FE5C-00E8-C2B1-BB65C072E9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645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A51119FB-9652-0933-C692-1D66101AF457}"/>
                </a:ext>
              </a:extLst>
            </p:cNvPr>
            <p:cNvGrpSpPr/>
            <p:nvPr/>
          </p:nvGrpSpPr>
          <p:grpSpPr>
            <a:xfrm>
              <a:off x="8059277" y="188118"/>
              <a:ext cx="985838" cy="985838"/>
              <a:chOff x="10144125" y="771525"/>
              <a:chExt cx="985838" cy="985838"/>
            </a:xfrm>
          </p:grpSpPr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FADF5AF6-8015-7746-1014-AFFC33A33480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5920EFCF-FD03-4068-292D-F0407FC1E2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5920EFCF-FD03-4068-292D-F0407FC1E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63EAEE6-705D-86CD-674C-F67F8F3A8313}"/>
              </a:ext>
            </a:extLst>
          </p:cNvPr>
          <p:cNvGrpSpPr/>
          <p:nvPr/>
        </p:nvGrpSpPr>
        <p:grpSpPr>
          <a:xfrm>
            <a:off x="9767385" y="3425537"/>
            <a:ext cx="2104900" cy="1070263"/>
            <a:chOff x="9261683" y="4747883"/>
            <a:chExt cx="2104900" cy="1070263"/>
          </a:xfrm>
        </p:grpSpPr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777FD8F3-D40B-A616-B3D0-BD8EC123F390}"/>
                </a:ext>
              </a:extLst>
            </p:cNvPr>
            <p:cNvGrpSpPr/>
            <p:nvPr/>
          </p:nvGrpSpPr>
          <p:grpSpPr>
            <a:xfrm>
              <a:off x="9261683" y="4832308"/>
              <a:ext cx="985838" cy="985838"/>
              <a:chOff x="10144125" y="771525"/>
              <a:chExt cx="985838" cy="985838"/>
            </a:xfrm>
          </p:grpSpPr>
          <p:sp>
            <p:nvSpPr>
              <p:cNvPr id="16" name="橢圓 15">
                <a:extLst>
                  <a:ext uri="{FF2B5EF4-FFF2-40B4-BE49-F238E27FC236}">
                    <a16:creationId xmlns:a16="http://schemas.microsoft.com/office/drawing/2014/main" id="{4FB38313-5038-9E2D-4D63-FEE6472293BF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1C13675D-0BFD-3F3F-1BC7-E6EA264E9FB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1C13675D-0BFD-3F3F-1BC7-E6EA264E9FB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90217220-9CE6-7393-BCA4-179C754304B8}"/>
                </a:ext>
              </a:extLst>
            </p:cNvPr>
            <p:cNvGrpSpPr/>
            <p:nvPr/>
          </p:nvGrpSpPr>
          <p:grpSpPr>
            <a:xfrm>
              <a:off x="10380745" y="4747883"/>
              <a:ext cx="985838" cy="1070263"/>
              <a:chOff x="9999283" y="4767908"/>
              <a:chExt cx="985838" cy="1070263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38C1597F-6222-89CD-52D0-DE6F72BDCE76}"/>
                  </a:ext>
                </a:extLst>
              </p:cNvPr>
              <p:cNvGrpSpPr/>
              <p:nvPr/>
            </p:nvGrpSpPr>
            <p:grpSpPr>
              <a:xfrm>
                <a:off x="9999283" y="4767908"/>
                <a:ext cx="985838" cy="1070263"/>
                <a:chOff x="10144125" y="687100"/>
                <a:chExt cx="985838" cy="1070263"/>
              </a:xfrm>
            </p:grpSpPr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1CEDDCAC-6769-FA1A-2999-AAB573972D03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" name="文字方塊 24">
                      <a:extLst>
                        <a:ext uri="{FF2B5EF4-FFF2-40B4-BE49-F238E27FC236}">
                          <a16:creationId xmlns:a16="http://schemas.microsoft.com/office/drawing/2014/main" id="{C3405788-B3FB-2A1B-69BE-0983E2FFBA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9869" y="687100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kumimoji="1" lang="zh-TW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" name="文字方塊 24">
                      <a:extLst>
                        <a:ext uri="{FF2B5EF4-FFF2-40B4-BE49-F238E27FC236}">
                          <a16:creationId xmlns:a16="http://schemas.microsoft.com/office/drawing/2014/main" id="{C3405788-B3FB-2A1B-69BE-0983E2FFBA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9869" y="687100"/>
                      <a:ext cx="51435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2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4F843FE7-2873-D3D4-46A3-87598AE2896F}"/>
                  </a:ext>
                </a:extLst>
              </p:cNvPr>
              <p:cNvSpPr/>
              <p:nvPr/>
            </p:nvSpPr>
            <p:spPr>
              <a:xfrm>
                <a:off x="10134393" y="5121104"/>
                <a:ext cx="715617" cy="7170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11BD055A-4A52-0FCC-5801-91839DEDF9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26549" y="5294971"/>
                    <a:ext cx="3313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11BD055A-4A52-0FCC-5801-91839DEDF9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6549" y="5294971"/>
                    <a:ext cx="33130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40831E33-22E8-06B9-3035-47F91811DC0B}"/>
              </a:ext>
            </a:extLst>
          </p:cNvPr>
          <p:cNvGrpSpPr/>
          <p:nvPr/>
        </p:nvGrpSpPr>
        <p:grpSpPr>
          <a:xfrm>
            <a:off x="637674" y="3777916"/>
            <a:ext cx="11099500" cy="1276804"/>
            <a:chOff x="637674" y="3777916"/>
            <a:chExt cx="11099500" cy="1276804"/>
          </a:xfrm>
        </p:grpSpPr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3E23747D-0DEF-65DD-C4FB-08916314E91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74" y="3777916"/>
              <a:ext cx="666148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3E86F2BA-6781-78E5-7411-E26988DE2222}"/>
                </a:ext>
              </a:extLst>
            </p:cNvPr>
            <p:cNvCxnSpPr>
              <a:cxnSpLocks/>
            </p:cNvCxnSpPr>
            <p:nvPr/>
          </p:nvCxnSpPr>
          <p:spPr>
            <a:xfrm>
              <a:off x="7299158" y="3777916"/>
              <a:ext cx="4438016" cy="127680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DB480A11-4048-C1E3-1051-F06106E2BEFB}"/>
              </a:ext>
            </a:extLst>
          </p:cNvPr>
          <p:cNvGrpSpPr/>
          <p:nvPr/>
        </p:nvGrpSpPr>
        <p:grpSpPr>
          <a:xfrm>
            <a:off x="8562228" y="5553895"/>
            <a:ext cx="3074313" cy="992163"/>
            <a:chOff x="7906553" y="531824"/>
            <a:chExt cx="3074313" cy="992163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7563233D-E684-C46F-FBFD-30DE27AB9CD5}"/>
                </a:ext>
              </a:extLst>
            </p:cNvPr>
            <p:cNvGrpSpPr/>
            <p:nvPr/>
          </p:nvGrpSpPr>
          <p:grpSpPr>
            <a:xfrm>
              <a:off x="9150013" y="531824"/>
              <a:ext cx="1830853" cy="992163"/>
              <a:chOff x="9104572" y="379438"/>
              <a:chExt cx="1830853" cy="992163"/>
            </a:xfrm>
          </p:grpSpPr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0EAE40EB-A74C-8A21-97A4-4A03271994FC}"/>
                  </a:ext>
                </a:extLst>
              </p:cNvPr>
              <p:cNvGrpSpPr/>
              <p:nvPr/>
            </p:nvGrpSpPr>
            <p:grpSpPr>
              <a:xfrm>
                <a:off x="9104572" y="379438"/>
                <a:ext cx="985838" cy="985838"/>
                <a:chOff x="10144125" y="771525"/>
                <a:chExt cx="985838" cy="985838"/>
              </a:xfrm>
            </p:grpSpPr>
            <p:sp>
              <p:nvSpPr>
                <p:cNvPr id="44" name="橢圓 43">
                  <a:extLst>
                    <a:ext uri="{FF2B5EF4-FFF2-40B4-BE49-F238E27FC236}">
                      <a16:creationId xmlns:a16="http://schemas.microsoft.com/office/drawing/2014/main" id="{1809EA08-6849-6FA6-F96E-2EE9B14DA3CF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5" name="文字方塊 44">
                      <a:extLst>
                        <a:ext uri="{FF2B5EF4-FFF2-40B4-BE49-F238E27FC236}">
                          <a16:creationId xmlns:a16="http://schemas.microsoft.com/office/drawing/2014/main" id="{7F694577-D1C4-5E95-6C91-4755952D78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kumimoji="1" lang="zh-TW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5" name="文字方塊 44">
                      <a:extLst>
                        <a:ext uri="{FF2B5EF4-FFF2-40B4-BE49-F238E27FC236}">
                          <a16:creationId xmlns:a16="http://schemas.microsoft.com/office/drawing/2014/main" id="{7F694577-D1C4-5E95-6C91-4755952D78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0" name="群組 39">
                <a:extLst>
                  <a:ext uri="{FF2B5EF4-FFF2-40B4-BE49-F238E27FC236}">
                    <a16:creationId xmlns:a16="http://schemas.microsoft.com/office/drawing/2014/main" id="{5736B2B6-B4AA-E3D4-D577-7BD248E6E406}"/>
                  </a:ext>
                </a:extLst>
              </p:cNvPr>
              <p:cNvGrpSpPr/>
              <p:nvPr/>
            </p:nvGrpSpPr>
            <p:grpSpPr>
              <a:xfrm>
                <a:off x="9949587" y="385763"/>
                <a:ext cx="985838" cy="985838"/>
                <a:chOff x="10144125" y="771525"/>
                <a:chExt cx="985838" cy="985838"/>
              </a:xfrm>
            </p:grpSpPr>
            <p:sp>
              <p:nvSpPr>
                <p:cNvPr id="42" name="橢圓 41">
                  <a:extLst>
                    <a:ext uri="{FF2B5EF4-FFF2-40B4-BE49-F238E27FC236}">
                      <a16:creationId xmlns:a16="http://schemas.microsoft.com/office/drawing/2014/main" id="{4D09A6D1-627C-44FD-FEFE-58799FA0D6D8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3" name="文字方塊 42">
                      <a:extLst>
                        <a:ext uri="{FF2B5EF4-FFF2-40B4-BE49-F238E27FC236}">
                          <a16:creationId xmlns:a16="http://schemas.microsoft.com/office/drawing/2014/main" id="{474E05C5-9997-E270-2F50-DE0CC5843E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>
                <p:sp>
                  <p:nvSpPr>
                    <p:cNvPr id="43" name="文字方塊 42">
                      <a:extLst>
                        <a:ext uri="{FF2B5EF4-FFF2-40B4-BE49-F238E27FC236}">
                          <a16:creationId xmlns:a16="http://schemas.microsoft.com/office/drawing/2014/main" id="{474E05C5-9997-E270-2F50-DE0CC5843E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809964AB-4D57-7090-69D1-E620D80B49FB}"/>
                  </a:ext>
                </a:extLst>
              </p:cNvPr>
              <p:cNvSpPr/>
              <p:nvPr/>
            </p:nvSpPr>
            <p:spPr>
              <a:xfrm>
                <a:off x="9936539" y="634268"/>
                <a:ext cx="145227" cy="474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EAD9CE15-7F79-CF46-B85C-F61A2FC61556}"/>
                </a:ext>
              </a:extLst>
            </p:cNvPr>
            <p:cNvSpPr/>
            <p:nvPr/>
          </p:nvSpPr>
          <p:spPr>
            <a:xfrm>
              <a:off x="7906553" y="538149"/>
              <a:ext cx="985838" cy="98583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E439B7B4-9621-34E2-1D17-82051F473821}"/>
                    </a:ext>
                  </a:extLst>
                </p:cNvPr>
                <p:cNvSpPr txBox="1"/>
                <p:nvPr/>
              </p:nvSpPr>
              <p:spPr>
                <a:xfrm>
                  <a:off x="8092146" y="817067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E439B7B4-9621-34E2-1D17-82051F4738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2146" y="817067"/>
                  <a:ext cx="51435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9475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>
            <a:extLst>
              <a:ext uri="{FF2B5EF4-FFF2-40B4-BE49-F238E27FC236}">
                <a16:creationId xmlns:a16="http://schemas.microsoft.com/office/drawing/2014/main" id="{46344A84-395B-1766-3829-1984099CF743}"/>
              </a:ext>
            </a:extLst>
          </p:cNvPr>
          <p:cNvGrpSpPr/>
          <p:nvPr/>
        </p:nvGrpSpPr>
        <p:grpSpPr>
          <a:xfrm>
            <a:off x="1109037" y="2065044"/>
            <a:ext cx="2092117" cy="985838"/>
            <a:chOff x="8059277" y="188118"/>
            <a:chExt cx="2092117" cy="985838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B5CB632C-80B0-19CE-90FA-AC72E25CB984}"/>
                </a:ext>
              </a:extLst>
            </p:cNvPr>
            <p:cNvGrpSpPr/>
            <p:nvPr/>
          </p:nvGrpSpPr>
          <p:grpSpPr>
            <a:xfrm>
              <a:off x="9165556" y="188118"/>
              <a:ext cx="985838" cy="985838"/>
              <a:chOff x="10144125" y="771525"/>
              <a:chExt cx="985838" cy="985838"/>
            </a:xfrm>
          </p:grpSpPr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F294C5A7-59CB-B083-3717-DA1B4E3B5956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C07C1A4B-3C68-EEF9-6BB2-E9B305EF01C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C07C1A4B-3C68-EEF9-6BB2-E9B305EF01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645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9EDDBBC-D9D8-B15D-53C9-A7E34E4223DC}"/>
                </a:ext>
              </a:extLst>
            </p:cNvPr>
            <p:cNvGrpSpPr/>
            <p:nvPr/>
          </p:nvGrpSpPr>
          <p:grpSpPr>
            <a:xfrm>
              <a:off x="8059277" y="188118"/>
              <a:ext cx="985838" cy="985838"/>
              <a:chOff x="10144125" y="771525"/>
              <a:chExt cx="985838" cy="985838"/>
            </a:xfrm>
          </p:grpSpPr>
          <p:sp>
            <p:nvSpPr>
              <p:cNvPr id="18" name="橢圓 17">
                <a:extLst>
                  <a:ext uri="{FF2B5EF4-FFF2-40B4-BE49-F238E27FC236}">
                    <a16:creationId xmlns:a16="http://schemas.microsoft.com/office/drawing/2014/main" id="{903C8CB4-1056-7CF6-F64C-11702D0AF4EF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33ACFD02-A9B5-9CA9-029A-B623F8613C59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33ACFD02-A9B5-9CA9-029A-B623F8613C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9BE3AD00-F8CA-43AB-9AC7-7E6782792201}"/>
              </a:ext>
            </a:extLst>
          </p:cNvPr>
          <p:cNvGrpSpPr/>
          <p:nvPr/>
        </p:nvGrpSpPr>
        <p:grpSpPr>
          <a:xfrm>
            <a:off x="4690626" y="1980619"/>
            <a:ext cx="2104900" cy="1070263"/>
            <a:chOff x="9261683" y="4747883"/>
            <a:chExt cx="2104900" cy="1070263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56E01171-DB99-A3C8-B85B-A7FF22606674}"/>
                </a:ext>
              </a:extLst>
            </p:cNvPr>
            <p:cNvGrpSpPr/>
            <p:nvPr/>
          </p:nvGrpSpPr>
          <p:grpSpPr>
            <a:xfrm>
              <a:off x="9261683" y="4832308"/>
              <a:ext cx="985838" cy="985838"/>
              <a:chOff x="10144125" y="771525"/>
              <a:chExt cx="985838" cy="985838"/>
            </a:xfrm>
          </p:grpSpPr>
          <p:sp>
            <p:nvSpPr>
              <p:cNvPr id="30" name="橢圓 29">
                <a:extLst>
                  <a:ext uri="{FF2B5EF4-FFF2-40B4-BE49-F238E27FC236}">
                    <a16:creationId xmlns:a16="http://schemas.microsoft.com/office/drawing/2014/main" id="{9019E903-E06D-6595-63C3-1A597B41953D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C5539D6E-9A48-DC34-E866-C7D2B6371569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C5539D6E-9A48-DC34-E866-C7D2B63715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85007" y="1079778"/>
                    <a:ext cx="51435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C01AD57A-9807-4325-6573-3196995BFB04}"/>
                </a:ext>
              </a:extLst>
            </p:cNvPr>
            <p:cNvGrpSpPr/>
            <p:nvPr/>
          </p:nvGrpSpPr>
          <p:grpSpPr>
            <a:xfrm>
              <a:off x="10380745" y="4747883"/>
              <a:ext cx="985838" cy="1070263"/>
              <a:chOff x="9999283" y="4767908"/>
              <a:chExt cx="985838" cy="1070263"/>
            </a:xfrm>
          </p:grpSpPr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5BE0FB7C-72A6-D467-BFA5-2CE78EF72789}"/>
                  </a:ext>
                </a:extLst>
              </p:cNvPr>
              <p:cNvGrpSpPr/>
              <p:nvPr/>
            </p:nvGrpSpPr>
            <p:grpSpPr>
              <a:xfrm>
                <a:off x="9999283" y="4767908"/>
                <a:ext cx="985838" cy="1070263"/>
                <a:chOff x="10144125" y="687100"/>
                <a:chExt cx="985838" cy="1070263"/>
              </a:xfrm>
            </p:grpSpPr>
            <p:sp>
              <p:nvSpPr>
                <p:cNvPr id="28" name="橢圓 27">
                  <a:extLst>
                    <a:ext uri="{FF2B5EF4-FFF2-40B4-BE49-F238E27FC236}">
                      <a16:creationId xmlns:a16="http://schemas.microsoft.com/office/drawing/2014/main" id="{6221A7E6-1A2A-B241-CCC5-BEB0E7F0E847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" name="文字方塊 28">
                      <a:extLst>
                        <a:ext uri="{FF2B5EF4-FFF2-40B4-BE49-F238E27FC236}">
                          <a16:creationId xmlns:a16="http://schemas.microsoft.com/office/drawing/2014/main" id="{B0DDEAC2-0556-64AD-666E-C35049AA2C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9869" y="687100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kumimoji="1" lang="zh-TW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" name="文字方塊 28">
                      <a:extLst>
                        <a:ext uri="{FF2B5EF4-FFF2-40B4-BE49-F238E27FC236}">
                          <a16:creationId xmlns:a16="http://schemas.microsoft.com/office/drawing/2014/main" id="{B0DDEAC2-0556-64AD-666E-C35049AA2C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9869" y="687100"/>
                      <a:ext cx="514350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03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0F03D6D9-9CCC-03DF-A8BC-41B017CCAAD0}"/>
                  </a:ext>
                </a:extLst>
              </p:cNvPr>
              <p:cNvSpPr/>
              <p:nvPr/>
            </p:nvSpPr>
            <p:spPr>
              <a:xfrm>
                <a:off x="10134393" y="5121104"/>
                <a:ext cx="715617" cy="71706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文字方塊 26">
                    <a:extLst>
                      <a:ext uri="{FF2B5EF4-FFF2-40B4-BE49-F238E27FC236}">
                        <a16:creationId xmlns:a16="http://schemas.microsoft.com/office/drawing/2014/main" id="{A6B265C9-40D2-F406-C6F8-61C197EBAFAF}"/>
                      </a:ext>
                    </a:extLst>
                  </p:cNvPr>
                  <p:cNvSpPr txBox="1"/>
                  <p:nvPr/>
                </p:nvSpPr>
                <p:spPr>
                  <a:xfrm>
                    <a:off x="10326549" y="5294971"/>
                    <a:ext cx="3313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7" name="文字方塊 26">
                    <a:extLst>
                      <a:ext uri="{FF2B5EF4-FFF2-40B4-BE49-F238E27FC236}">
                        <a16:creationId xmlns:a16="http://schemas.microsoft.com/office/drawing/2014/main" id="{A6B265C9-40D2-F406-C6F8-61C197EBAF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6549" y="5294971"/>
                    <a:ext cx="331304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719E381F-23BF-620C-891F-A7A47EBBE0E2}"/>
              </a:ext>
            </a:extLst>
          </p:cNvPr>
          <p:cNvGrpSpPr/>
          <p:nvPr/>
        </p:nvGrpSpPr>
        <p:grpSpPr>
          <a:xfrm>
            <a:off x="8290136" y="2065044"/>
            <a:ext cx="3074313" cy="992163"/>
            <a:chOff x="7906553" y="531824"/>
            <a:chExt cx="3074313" cy="992163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E7BB983F-4A9D-2E42-0390-ED97EFF0A83C}"/>
                </a:ext>
              </a:extLst>
            </p:cNvPr>
            <p:cNvGrpSpPr/>
            <p:nvPr/>
          </p:nvGrpSpPr>
          <p:grpSpPr>
            <a:xfrm>
              <a:off x="9150013" y="531824"/>
              <a:ext cx="1830853" cy="992163"/>
              <a:chOff x="9104572" y="379438"/>
              <a:chExt cx="1830853" cy="992163"/>
            </a:xfrm>
          </p:grpSpPr>
          <p:grpSp>
            <p:nvGrpSpPr>
              <p:cNvPr id="36" name="群組 35">
                <a:extLst>
                  <a:ext uri="{FF2B5EF4-FFF2-40B4-BE49-F238E27FC236}">
                    <a16:creationId xmlns:a16="http://schemas.microsoft.com/office/drawing/2014/main" id="{810E4E9A-1445-A2A3-6E2D-43BA3F7C90DB}"/>
                  </a:ext>
                </a:extLst>
              </p:cNvPr>
              <p:cNvGrpSpPr/>
              <p:nvPr/>
            </p:nvGrpSpPr>
            <p:grpSpPr>
              <a:xfrm>
                <a:off x="9104572" y="379438"/>
                <a:ext cx="985838" cy="985838"/>
                <a:chOff x="10144125" y="771525"/>
                <a:chExt cx="985838" cy="985838"/>
              </a:xfrm>
            </p:grpSpPr>
            <p:sp>
              <p:nvSpPr>
                <p:cNvPr id="41" name="橢圓 40">
                  <a:extLst>
                    <a:ext uri="{FF2B5EF4-FFF2-40B4-BE49-F238E27FC236}">
                      <a16:creationId xmlns:a16="http://schemas.microsoft.com/office/drawing/2014/main" id="{94E98955-1DBF-0F5C-7535-1262D44EB0F7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2" name="文字方塊 41">
                      <a:extLst>
                        <a:ext uri="{FF2B5EF4-FFF2-40B4-BE49-F238E27FC236}">
                          <a16:creationId xmlns:a16="http://schemas.microsoft.com/office/drawing/2014/main" id="{9F72510B-3385-FBB8-C277-504A93316B1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kumimoji="1" lang="zh-TW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2" name="文字方塊 41">
                      <a:extLst>
                        <a:ext uri="{FF2B5EF4-FFF2-40B4-BE49-F238E27FC236}">
                          <a16:creationId xmlns:a16="http://schemas.microsoft.com/office/drawing/2014/main" id="{9F72510B-3385-FBB8-C277-504A93316B1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FAA4224E-4BFF-C966-7566-00FD5BD79266}"/>
                  </a:ext>
                </a:extLst>
              </p:cNvPr>
              <p:cNvGrpSpPr/>
              <p:nvPr/>
            </p:nvGrpSpPr>
            <p:grpSpPr>
              <a:xfrm>
                <a:off x="9949587" y="385763"/>
                <a:ext cx="985838" cy="985838"/>
                <a:chOff x="10144125" y="771525"/>
                <a:chExt cx="985838" cy="985838"/>
              </a:xfrm>
            </p:grpSpPr>
            <p:sp>
              <p:nvSpPr>
                <p:cNvPr id="39" name="橢圓 38">
                  <a:extLst>
                    <a:ext uri="{FF2B5EF4-FFF2-40B4-BE49-F238E27FC236}">
                      <a16:creationId xmlns:a16="http://schemas.microsoft.com/office/drawing/2014/main" id="{FE245B1A-E097-9396-D143-7AC3E9CB079D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文字方塊 39">
                      <a:extLst>
                        <a:ext uri="{FF2B5EF4-FFF2-40B4-BE49-F238E27FC236}">
                          <a16:creationId xmlns:a16="http://schemas.microsoft.com/office/drawing/2014/main" id="{C257AFBC-A27A-E0FE-49DA-AAABE80B99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>
                <p:sp>
                  <p:nvSpPr>
                    <p:cNvPr id="40" name="文字方塊 39">
                      <a:extLst>
                        <a:ext uri="{FF2B5EF4-FFF2-40B4-BE49-F238E27FC236}">
                          <a16:creationId xmlns:a16="http://schemas.microsoft.com/office/drawing/2014/main" id="{C257AFBC-A27A-E0FE-49DA-AAABE80B99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8" name="橢圓 37">
                <a:extLst>
                  <a:ext uri="{FF2B5EF4-FFF2-40B4-BE49-F238E27FC236}">
                    <a16:creationId xmlns:a16="http://schemas.microsoft.com/office/drawing/2014/main" id="{E46F427C-10CA-296C-81DC-53005207EF7F}"/>
                  </a:ext>
                </a:extLst>
              </p:cNvPr>
              <p:cNvSpPr/>
              <p:nvPr/>
            </p:nvSpPr>
            <p:spPr>
              <a:xfrm>
                <a:off x="9936539" y="634268"/>
                <a:ext cx="145227" cy="474477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549C5291-A1FC-E345-076B-9AFA95ED6E83}"/>
                </a:ext>
              </a:extLst>
            </p:cNvPr>
            <p:cNvSpPr/>
            <p:nvPr/>
          </p:nvSpPr>
          <p:spPr>
            <a:xfrm>
              <a:off x="7906553" y="538149"/>
              <a:ext cx="985838" cy="98583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A6F520F6-5871-B8CB-F674-32FB82402A0A}"/>
                    </a:ext>
                  </a:extLst>
                </p:cNvPr>
                <p:cNvSpPr txBox="1"/>
                <p:nvPr/>
              </p:nvSpPr>
              <p:spPr>
                <a:xfrm>
                  <a:off x="8092146" y="817067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A6F520F6-5871-B8CB-F674-32FB82402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2146" y="817067"/>
                  <a:ext cx="51435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67252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964B9A9-0589-8C5A-6963-F47BD04EAE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TW" b="1" dirty="0"/>
                  <a:t>4.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與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dependent </a:t>
                </a:r>
                <a:r>
                  <a:rPr kumimoji="1" lang="zh-TW" altLang="en-US" dirty="0"/>
                  <a:t>但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independent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964B9A9-0589-8C5A-6963-F47BD04EA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2E942FD-508D-5258-1DFF-B3193CC51B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分為以下幾種</a:t>
                </a:r>
                <a:r>
                  <a:rPr kumimoji="1" lang="en-US" altLang="zh-TW" dirty="0"/>
                  <a:t> cases: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b="0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b="0" dirty="0"/>
                  <a:t>	: impossible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b="0" dirty="0"/>
                  <a:t>	: impossible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b="0" dirty="0"/>
                  <a:t>	: impossible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b="0" dirty="0"/>
                  <a:t>	: impossible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b="0" dirty="0"/>
                  <a:t>	: impossible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b="0" dirty="0"/>
                  <a:t>	: impossible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b="0" dirty="0"/>
                  <a:t>	: impossible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b="0" dirty="0"/>
                  <a:t>	: possible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	: possible</a:t>
                </a:r>
              </a:p>
              <a:p>
                <a:pPr marL="971550" lvl="1" indent="-514350">
                  <a:lnSpc>
                    <a:spcPct val="110000"/>
                  </a:lnSpc>
                  <a:buAutoNum type="romanUcPeriod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	: possible</a:t>
                </a:r>
                <a:endParaRPr kumimoji="1" lang="zh-TW" altLang="en-US" dirty="0"/>
              </a:p>
              <a:p>
                <a:pPr marL="0" indent="0">
                  <a:buNone/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2E942FD-508D-5258-1DFF-B3193CC51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6134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7A470-88C0-DD69-2B8B-7D8D88B27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F94F2BD-C3B8-B07F-8FCD-8B6653579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57213"/>
                <a:ext cx="10515600" cy="5619750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TW" b="1" dirty="0"/>
                  <a:t>VIII.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⊇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⊇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	: possible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而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之間順序未知</a:t>
                </a:r>
                <a:r>
                  <a:rPr kumimoji="1" lang="en-US" altLang="zh-TW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TW" b="1" dirty="0"/>
                  <a:t>IX.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⊇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	: possible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先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zh-TW" altLang="en-US" dirty="0"/>
                  <a:t> 後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而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順序未知</a:t>
                </a:r>
                <a:r>
                  <a:rPr kumimoji="1" lang="en-US" altLang="zh-TW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:endParaRPr kumimoji="1" lang="en-US" altLang="zh-TW" dirty="0"/>
              </a:p>
              <a:p>
                <a:pPr lvl="1">
                  <a:lnSpc>
                    <a:spcPct val="110000"/>
                  </a:lnSpc>
                </a:pPr>
                <a:endParaRPr kumimoji="1" lang="en-US" altLang="zh-TW" dirty="0"/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kumimoji="1" lang="en-US" altLang="zh-TW" b="1" dirty="0"/>
                  <a:t>X.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⋈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	: possible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TW" altLang="en-US" dirty="0"/>
                  <a:t>對於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之間順序皆未知</a:t>
                </a:r>
                <a:r>
                  <a:rPr kumimoji="1" lang="en-US" altLang="zh-TW" dirty="0"/>
                  <a:t>.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F94F2BD-C3B8-B07F-8FCD-8B6653579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57213"/>
                <a:ext cx="10515600" cy="5619750"/>
              </a:xfrm>
              <a:blipFill>
                <a:blip r:embed="rId2"/>
                <a:stretch>
                  <a:fillRect l="-1206" t="-6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45AFCA3C-0B21-B46A-0702-51A6BC309B50}"/>
              </a:ext>
            </a:extLst>
          </p:cNvPr>
          <p:cNvCxnSpPr/>
          <p:nvPr/>
        </p:nvCxnSpPr>
        <p:spPr>
          <a:xfrm>
            <a:off x="653716" y="2438401"/>
            <a:ext cx="10744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56C9BF81-48B8-20BD-135F-43164E954C7C}"/>
              </a:ext>
            </a:extLst>
          </p:cNvPr>
          <p:cNvGrpSpPr/>
          <p:nvPr/>
        </p:nvGrpSpPr>
        <p:grpSpPr>
          <a:xfrm>
            <a:off x="9201986" y="279766"/>
            <a:ext cx="1830853" cy="1832400"/>
            <a:chOff x="9201986" y="279766"/>
            <a:chExt cx="1830853" cy="1832400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E27C9671-5874-4054-C045-26A832009273}"/>
                </a:ext>
              </a:extLst>
            </p:cNvPr>
            <p:cNvSpPr/>
            <p:nvPr/>
          </p:nvSpPr>
          <p:spPr>
            <a:xfrm>
              <a:off x="9201986" y="279766"/>
              <a:ext cx="1830853" cy="183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720340EE-A602-FE5B-729A-FF0ED405C9F7}"/>
                    </a:ext>
                  </a:extLst>
                </p:cNvPr>
                <p:cNvSpPr txBox="1"/>
                <p:nvPr/>
              </p:nvSpPr>
              <p:spPr>
                <a:xfrm>
                  <a:off x="9838694" y="385576"/>
                  <a:ext cx="5700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720340EE-A602-FE5B-729A-FF0ED405C9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8694" y="385576"/>
                  <a:ext cx="570051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橢圓 52">
              <a:extLst>
                <a:ext uri="{FF2B5EF4-FFF2-40B4-BE49-F238E27FC236}">
                  <a16:creationId xmlns:a16="http://schemas.microsoft.com/office/drawing/2014/main" id="{299013E5-A1D3-B7B1-2706-C922041115A5}"/>
                </a:ext>
              </a:extLst>
            </p:cNvPr>
            <p:cNvSpPr/>
            <p:nvPr/>
          </p:nvSpPr>
          <p:spPr>
            <a:xfrm>
              <a:off x="9211919" y="945942"/>
              <a:ext cx="715617" cy="71706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A1DFAFF2-1025-DF38-78CD-424B580AEFED}"/>
                </a:ext>
              </a:extLst>
            </p:cNvPr>
            <p:cNvSpPr/>
            <p:nvPr/>
          </p:nvSpPr>
          <p:spPr>
            <a:xfrm>
              <a:off x="10317222" y="945942"/>
              <a:ext cx="715617" cy="71706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0B87C946-7A6B-8F43-4528-E5DB95AFCC47}"/>
                    </a:ext>
                  </a:extLst>
                </p:cNvPr>
                <p:cNvSpPr txBox="1"/>
                <p:nvPr/>
              </p:nvSpPr>
              <p:spPr>
                <a:xfrm>
                  <a:off x="10424787" y="1074888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0B87C946-7A6B-8F43-4528-E5DB95AFCC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4787" y="1074888"/>
                  <a:ext cx="5143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C374698B-54F1-EE8A-B4DC-84670B939FCA}"/>
                    </a:ext>
                  </a:extLst>
                </p:cNvPr>
                <p:cNvSpPr txBox="1"/>
                <p:nvPr/>
              </p:nvSpPr>
              <p:spPr>
                <a:xfrm>
                  <a:off x="9291123" y="1070240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C374698B-54F1-EE8A-B4DC-84670B939F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123" y="1070240"/>
                  <a:ext cx="51435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E6E60027-6772-9CC3-F6C6-95B8A9BEDB6E}"/>
              </a:ext>
            </a:extLst>
          </p:cNvPr>
          <p:cNvGrpSpPr/>
          <p:nvPr/>
        </p:nvGrpSpPr>
        <p:grpSpPr>
          <a:xfrm>
            <a:off x="9288819" y="2811855"/>
            <a:ext cx="1833157" cy="1067866"/>
            <a:chOff x="9288819" y="2811855"/>
            <a:chExt cx="1833157" cy="1067866"/>
          </a:xfrm>
        </p:grpSpPr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7F210854-F6B5-D970-67F2-995C5E05FC73}"/>
                </a:ext>
              </a:extLst>
            </p:cNvPr>
            <p:cNvGrpSpPr/>
            <p:nvPr/>
          </p:nvGrpSpPr>
          <p:grpSpPr>
            <a:xfrm>
              <a:off x="9291123" y="2811855"/>
              <a:ext cx="985838" cy="1061541"/>
              <a:chOff x="10144125" y="695822"/>
              <a:chExt cx="985838" cy="1061541"/>
            </a:xfrm>
          </p:grpSpPr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0AC69D34-5A99-AFC4-BD60-AAF958AA7A5E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文字方塊 62">
                    <a:extLst>
                      <a:ext uri="{FF2B5EF4-FFF2-40B4-BE49-F238E27FC236}">
                        <a16:creationId xmlns:a16="http://schemas.microsoft.com/office/drawing/2014/main" id="{69095DB0-33B4-7252-8E87-A85040DAA52B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1811" y="695822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63" name="文字方塊 62">
                    <a:extLst>
                      <a:ext uri="{FF2B5EF4-FFF2-40B4-BE49-F238E27FC236}">
                        <a16:creationId xmlns:a16="http://schemas.microsoft.com/office/drawing/2014/main" id="{69095DB0-33B4-7252-8E87-A85040DAA52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1811" y="695822"/>
                    <a:ext cx="51435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E84C36FC-32E7-FB02-AA27-2EE450E5568B}"/>
                </a:ext>
              </a:extLst>
            </p:cNvPr>
            <p:cNvGrpSpPr/>
            <p:nvPr/>
          </p:nvGrpSpPr>
          <p:grpSpPr>
            <a:xfrm>
              <a:off x="10136138" y="2893883"/>
              <a:ext cx="985838" cy="985838"/>
              <a:chOff x="10144125" y="771525"/>
              <a:chExt cx="985838" cy="985838"/>
            </a:xfrm>
          </p:grpSpPr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0F22E5A9-836E-6528-6F66-875954E342F6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C83A635D-9F14-39D7-9B13-BDBEBC36358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C83A635D-9F14-39D7-9B13-BDBEBC3635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FF879BE5-E388-2129-00DE-CA8D8A8298AB}"/>
                </a:ext>
              </a:extLst>
            </p:cNvPr>
            <p:cNvSpPr/>
            <p:nvPr/>
          </p:nvSpPr>
          <p:spPr>
            <a:xfrm>
              <a:off x="10123090" y="3142388"/>
              <a:ext cx="145227" cy="4744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4" name="橢圓 63">
              <a:extLst>
                <a:ext uri="{FF2B5EF4-FFF2-40B4-BE49-F238E27FC236}">
                  <a16:creationId xmlns:a16="http://schemas.microsoft.com/office/drawing/2014/main" id="{17617117-53D9-7698-1622-FDB20FA81307}"/>
                </a:ext>
              </a:extLst>
            </p:cNvPr>
            <p:cNvSpPr/>
            <p:nvPr/>
          </p:nvSpPr>
          <p:spPr>
            <a:xfrm>
              <a:off x="9288819" y="3077778"/>
              <a:ext cx="715617" cy="71706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DA790086-0068-F1DD-F27F-48007BD86EA2}"/>
                    </a:ext>
                  </a:extLst>
                </p:cNvPr>
                <p:cNvSpPr txBox="1"/>
                <p:nvPr/>
              </p:nvSpPr>
              <p:spPr>
                <a:xfrm>
                  <a:off x="9379354" y="3227903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DA790086-0068-F1DD-F27F-48007BD86E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9354" y="3227903"/>
                  <a:ext cx="51435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77994136-A189-0E09-42C3-E73D7DE889C0}"/>
              </a:ext>
            </a:extLst>
          </p:cNvPr>
          <p:cNvCxnSpPr/>
          <p:nvPr/>
        </p:nvCxnSpPr>
        <p:spPr>
          <a:xfrm>
            <a:off x="653716" y="4291264"/>
            <a:ext cx="107442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7D999861-69AB-C167-6901-81ED2CA2B8FE}"/>
              </a:ext>
            </a:extLst>
          </p:cNvPr>
          <p:cNvGrpSpPr/>
          <p:nvPr/>
        </p:nvGrpSpPr>
        <p:grpSpPr>
          <a:xfrm>
            <a:off x="8702277" y="4434221"/>
            <a:ext cx="2695639" cy="1520759"/>
            <a:chOff x="8978277" y="4861975"/>
            <a:chExt cx="2695639" cy="1520759"/>
          </a:xfrm>
        </p:grpSpPr>
        <p:grpSp>
          <p:nvGrpSpPr>
            <p:cNvPr id="68" name="群組 67">
              <a:extLst>
                <a:ext uri="{FF2B5EF4-FFF2-40B4-BE49-F238E27FC236}">
                  <a16:creationId xmlns:a16="http://schemas.microsoft.com/office/drawing/2014/main" id="{0F05731D-38ED-9702-DB51-27EA7B4D1747}"/>
                </a:ext>
              </a:extLst>
            </p:cNvPr>
            <p:cNvGrpSpPr/>
            <p:nvPr/>
          </p:nvGrpSpPr>
          <p:grpSpPr>
            <a:xfrm>
              <a:off x="8978277" y="5390571"/>
              <a:ext cx="1830853" cy="992163"/>
              <a:chOff x="9104572" y="379438"/>
              <a:chExt cx="1830853" cy="992163"/>
            </a:xfrm>
          </p:grpSpPr>
          <p:grpSp>
            <p:nvGrpSpPr>
              <p:cNvPr id="69" name="群組 68">
                <a:extLst>
                  <a:ext uri="{FF2B5EF4-FFF2-40B4-BE49-F238E27FC236}">
                    <a16:creationId xmlns:a16="http://schemas.microsoft.com/office/drawing/2014/main" id="{F0B40F4F-E674-2A90-8684-BCBDCD86073F}"/>
                  </a:ext>
                </a:extLst>
              </p:cNvPr>
              <p:cNvGrpSpPr/>
              <p:nvPr/>
            </p:nvGrpSpPr>
            <p:grpSpPr>
              <a:xfrm>
                <a:off x="9104572" y="379438"/>
                <a:ext cx="985838" cy="985838"/>
                <a:chOff x="10144125" y="771525"/>
                <a:chExt cx="985838" cy="985838"/>
              </a:xfrm>
            </p:grpSpPr>
            <p:sp>
              <p:nvSpPr>
                <p:cNvPr id="74" name="橢圓 73">
                  <a:extLst>
                    <a:ext uri="{FF2B5EF4-FFF2-40B4-BE49-F238E27FC236}">
                      <a16:creationId xmlns:a16="http://schemas.microsoft.com/office/drawing/2014/main" id="{76085E0C-80C0-7D3F-6E78-4440FB0BB8FE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5" name="文字方塊 74">
                      <a:extLst>
                        <a:ext uri="{FF2B5EF4-FFF2-40B4-BE49-F238E27FC236}">
                          <a16:creationId xmlns:a16="http://schemas.microsoft.com/office/drawing/2014/main" id="{C034CFDB-9DB2-088E-37A1-3D5E005D519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kumimoji="1" lang="zh-TW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5" name="文字方塊 74">
                      <a:extLst>
                        <a:ext uri="{FF2B5EF4-FFF2-40B4-BE49-F238E27FC236}">
                          <a16:creationId xmlns:a16="http://schemas.microsoft.com/office/drawing/2014/main" id="{C034CFDB-9DB2-088E-37A1-3D5E005D519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D370C982-5965-E474-9639-C6A125A60B51}"/>
                  </a:ext>
                </a:extLst>
              </p:cNvPr>
              <p:cNvGrpSpPr/>
              <p:nvPr/>
            </p:nvGrpSpPr>
            <p:grpSpPr>
              <a:xfrm>
                <a:off x="9949587" y="385763"/>
                <a:ext cx="985838" cy="985838"/>
                <a:chOff x="10144125" y="771525"/>
                <a:chExt cx="985838" cy="985838"/>
              </a:xfrm>
            </p:grpSpPr>
            <p:sp>
              <p:nvSpPr>
                <p:cNvPr id="72" name="橢圓 71">
                  <a:extLst>
                    <a:ext uri="{FF2B5EF4-FFF2-40B4-BE49-F238E27FC236}">
                      <a16:creationId xmlns:a16="http://schemas.microsoft.com/office/drawing/2014/main" id="{03434622-B3AD-44E1-F4FC-997D3ECACEBD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3" name="文字方塊 72">
                      <a:extLst>
                        <a:ext uri="{FF2B5EF4-FFF2-40B4-BE49-F238E27FC236}">
                          <a16:creationId xmlns:a16="http://schemas.microsoft.com/office/drawing/2014/main" id="{E8C37534-52DB-1308-5487-EA4AD4945B7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kumimoji="1" lang="zh-TW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3" name="文字方塊 72">
                      <a:extLst>
                        <a:ext uri="{FF2B5EF4-FFF2-40B4-BE49-F238E27FC236}">
                          <a16:creationId xmlns:a16="http://schemas.microsoft.com/office/drawing/2014/main" id="{E8C37534-52DB-1308-5487-EA4AD4945B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7F69DBE8-D483-6EA4-9DE5-6FF14C6B3AFD}"/>
                  </a:ext>
                </a:extLst>
              </p:cNvPr>
              <p:cNvSpPr/>
              <p:nvPr/>
            </p:nvSpPr>
            <p:spPr>
              <a:xfrm>
                <a:off x="9936539" y="634268"/>
                <a:ext cx="145227" cy="474477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FE2F6232-F618-489E-1B6C-AD1C0233261C}"/>
                    </a:ext>
                  </a:extLst>
                </p:cNvPr>
                <p:cNvSpPr txBox="1"/>
                <p:nvPr/>
              </p:nvSpPr>
              <p:spPr>
                <a:xfrm>
                  <a:off x="10222713" y="4861975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83" name="文字方塊 82">
                  <a:extLst>
                    <a:ext uri="{FF2B5EF4-FFF2-40B4-BE49-F238E27FC236}">
                      <a16:creationId xmlns:a16="http://schemas.microsoft.com/office/drawing/2014/main" id="{FE2F6232-F618-489E-1B6C-AD1C023326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2713" y="4861975"/>
                  <a:ext cx="514350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43383291-5410-4B40-64B0-E6669AD0DB5E}"/>
                </a:ext>
              </a:extLst>
            </p:cNvPr>
            <p:cNvGrpSpPr/>
            <p:nvPr/>
          </p:nvGrpSpPr>
          <p:grpSpPr>
            <a:xfrm>
              <a:off x="10675030" y="5391512"/>
              <a:ext cx="998886" cy="985838"/>
              <a:chOff x="10821162" y="4575037"/>
              <a:chExt cx="998886" cy="985838"/>
            </a:xfrm>
          </p:grpSpPr>
          <p:grpSp>
            <p:nvGrpSpPr>
              <p:cNvPr id="78" name="群組 77">
                <a:extLst>
                  <a:ext uri="{FF2B5EF4-FFF2-40B4-BE49-F238E27FC236}">
                    <a16:creationId xmlns:a16="http://schemas.microsoft.com/office/drawing/2014/main" id="{50522054-0767-AC50-2563-123493194E3A}"/>
                  </a:ext>
                </a:extLst>
              </p:cNvPr>
              <p:cNvGrpSpPr/>
              <p:nvPr/>
            </p:nvGrpSpPr>
            <p:grpSpPr>
              <a:xfrm>
                <a:off x="10834210" y="4575037"/>
                <a:ext cx="985838" cy="985838"/>
                <a:chOff x="10144125" y="771525"/>
                <a:chExt cx="985838" cy="985838"/>
              </a:xfrm>
            </p:grpSpPr>
            <p:sp>
              <p:nvSpPr>
                <p:cNvPr id="80" name="橢圓 79">
                  <a:extLst>
                    <a:ext uri="{FF2B5EF4-FFF2-40B4-BE49-F238E27FC236}">
                      <a16:creationId xmlns:a16="http://schemas.microsoft.com/office/drawing/2014/main" id="{0B326144-4BDD-2E6B-0203-866281959A71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1" name="文字方塊 80">
                      <a:extLst>
                        <a:ext uri="{FF2B5EF4-FFF2-40B4-BE49-F238E27FC236}">
                          <a16:creationId xmlns:a16="http://schemas.microsoft.com/office/drawing/2014/main" id="{FDE590D7-334E-CBC4-99CE-1CDDB45637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>
                <p:sp>
                  <p:nvSpPr>
                    <p:cNvPr id="81" name="文字方塊 80">
                      <a:extLst>
                        <a:ext uri="{FF2B5EF4-FFF2-40B4-BE49-F238E27FC236}">
                          <a16:creationId xmlns:a16="http://schemas.microsoft.com/office/drawing/2014/main" id="{FDE590D7-334E-CBC4-99CE-1CDDB456375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0D65D788-0719-A966-E1F8-66051AC24774}"/>
                  </a:ext>
                </a:extLst>
              </p:cNvPr>
              <p:cNvSpPr/>
              <p:nvPr/>
            </p:nvSpPr>
            <p:spPr>
              <a:xfrm>
                <a:off x="10821162" y="4823542"/>
                <a:ext cx="145227" cy="47447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928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4F6288EF-EE9D-98E2-E7CC-6E343D6B8A0C}"/>
              </a:ext>
            </a:extLst>
          </p:cNvPr>
          <p:cNvGrpSpPr/>
          <p:nvPr/>
        </p:nvGrpSpPr>
        <p:grpSpPr>
          <a:xfrm>
            <a:off x="1405525" y="1878017"/>
            <a:ext cx="1830853" cy="1832400"/>
            <a:chOff x="9201986" y="279766"/>
            <a:chExt cx="1830853" cy="1832400"/>
          </a:xfrm>
        </p:grpSpPr>
        <p:sp>
          <p:nvSpPr>
            <p:cNvPr id="5" name="橢圓 4">
              <a:extLst>
                <a:ext uri="{FF2B5EF4-FFF2-40B4-BE49-F238E27FC236}">
                  <a16:creationId xmlns:a16="http://schemas.microsoft.com/office/drawing/2014/main" id="{561E6AFF-3F3D-43E9-953F-DACBCD7566CD}"/>
                </a:ext>
              </a:extLst>
            </p:cNvPr>
            <p:cNvSpPr/>
            <p:nvPr/>
          </p:nvSpPr>
          <p:spPr>
            <a:xfrm>
              <a:off x="9201986" y="279766"/>
              <a:ext cx="1830853" cy="18324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81036E19-F82B-AFFA-3042-94B4080BA222}"/>
                    </a:ext>
                  </a:extLst>
                </p:cNvPr>
                <p:cNvSpPr txBox="1"/>
                <p:nvPr/>
              </p:nvSpPr>
              <p:spPr>
                <a:xfrm>
                  <a:off x="9838694" y="385576"/>
                  <a:ext cx="5700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81036E19-F82B-AFFA-3042-94B4080BA2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8694" y="385576"/>
                  <a:ext cx="570051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E60B580C-9F8E-E9EC-90EE-F85979B90514}"/>
                </a:ext>
              </a:extLst>
            </p:cNvPr>
            <p:cNvSpPr/>
            <p:nvPr/>
          </p:nvSpPr>
          <p:spPr>
            <a:xfrm>
              <a:off x="9211919" y="945942"/>
              <a:ext cx="715617" cy="71706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56ED74C-0D48-D0F5-C158-7007C4DB45DF}"/>
                </a:ext>
              </a:extLst>
            </p:cNvPr>
            <p:cNvSpPr/>
            <p:nvPr/>
          </p:nvSpPr>
          <p:spPr>
            <a:xfrm>
              <a:off x="10317222" y="945942"/>
              <a:ext cx="715617" cy="71706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4B39FF71-BF53-2B9B-9DF6-F4352A982142}"/>
                    </a:ext>
                  </a:extLst>
                </p:cNvPr>
                <p:cNvSpPr txBox="1"/>
                <p:nvPr/>
              </p:nvSpPr>
              <p:spPr>
                <a:xfrm>
                  <a:off x="10424787" y="1074888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4B39FF71-BF53-2B9B-9DF6-F4352A982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24787" y="1074888"/>
                  <a:ext cx="51435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7E2CA312-FE28-439F-D5C3-32193B5E3F39}"/>
                    </a:ext>
                  </a:extLst>
                </p:cNvPr>
                <p:cNvSpPr txBox="1"/>
                <p:nvPr/>
              </p:nvSpPr>
              <p:spPr>
                <a:xfrm>
                  <a:off x="9291123" y="1070240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7E2CA312-FE28-439F-D5C3-32193B5E3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123" y="1070240"/>
                  <a:ext cx="51435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0DA35D16-52AC-340A-858D-FF5885ECFFF0}"/>
              </a:ext>
            </a:extLst>
          </p:cNvPr>
          <p:cNvGrpSpPr/>
          <p:nvPr/>
        </p:nvGrpSpPr>
        <p:grpSpPr>
          <a:xfrm>
            <a:off x="4923207" y="2254350"/>
            <a:ext cx="1833157" cy="1067866"/>
            <a:chOff x="9288819" y="2811855"/>
            <a:chExt cx="1833157" cy="1067866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265B66BD-EF4B-F3F2-54D0-73A2193703D1}"/>
                </a:ext>
              </a:extLst>
            </p:cNvPr>
            <p:cNvGrpSpPr/>
            <p:nvPr/>
          </p:nvGrpSpPr>
          <p:grpSpPr>
            <a:xfrm>
              <a:off x="9291123" y="2811855"/>
              <a:ext cx="985838" cy="1061541"/>
              <a:chOff x="10144125" y="695822"/>
              <a:chExt cx="985838" cy="1061541"/>
            </a:xfrm>
          </p:grpSpPr>
          <p:sp>
            <p:nvSpPr>
              <p:cNvPr id="19" name="橢圓 18">
                <a:extLst>
                  <a:ext uri="{FF2B5EF4-FFF2-40B4-BE49-F238E27FC236}">
                    <a16:creationId xmlns:a16="http://schemas.microsoft.com/office/drawing/2014/main" id="{1BE21DF5-62C3-7B2B-02D2-A67F6B901412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B64C1BB1-3E98-4356-11BC-05419FFDA9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441811" y="695822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B64C1BB1-3E98-4356-11BC-05419FFDA9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1811" y="695822"/>
                    <a:ext cx="51435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3004BE80-68DE-48CD-0FA0-2478E8D481E1}"/>
                </a:ext>
              </a:extLst>
            </p:cNvPr>
            <p:cNvGrpSpPr/>
            <p:nvPr/>
          </p:nvGrpSpPr>
          <p:grpSpPr>
            <a:xfrm>
              <a:off x="10136138" y="2893883"/>
              <a:ext cx="985838" cy="985838"/>
              <a:chOff x="10144125" y="771525"/>
              <a:chExt cx="985838" cy="985838"/>
            </a:xfrm>
          </p:grpSpPr>
          <p:sp>
            <p:nvSpPr>
              <p:cNvPr id="17" name="橢圓 16">
                <a:extLst>
                  <a:ext uri="{FF2B5EF4-FFF2-40B4-BE49-F238E27FC236}">
                    <a16:creationId xmlns:a16="http://schemas.microsoft.com/office/drawing/2014/main" id="{9D651619-8563-8DA7-E4DD-A8FCF6B726B0}"/>
                  </a:ext>
                </a:extLst>
              </p:cNvPr>
              <p:cNvSpPr/>
              <p:nvPr/>
            </p:nvSpPr>
            <p:spPr>
              <a:xfrm>
                <a:off x="10144125" y="771525"/>
                <a:ext cx="985838" cy="985838"/>
              </a:xfrm>
              <a:prstGeom prst="ellips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4015F279-B93F-889C-A797-4BFF5A2A758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TW" altLang="en-US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4015F279-B93F-889C-A797-4BFF5A2A75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7643" y="1064788"/>
                    <a:ext cx="51435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3FD95DD0-31E3-2D2E-96FF-ED58FFB27E5B}"/>
                </a:ext>
              </a:extLst>
            </p:cNvPr>
            <p:cNvSpPr/>
            <p:nvPr/>
          </p:nvSpPr>
          <p:spPr>
            <a:xfrm>
              <a:off x="10123090" y="3142388"/>
              <a:ext cx="145227" cy="474477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83629816-1322-9051-F0A1-DD0FDEB47EA3}"/>
                </a:ext>
              </a:extLst>
            </p:cNvPr>
            <p:cNvSpPr/>
            <p:nvPr/>
          </p:nvSpPr>
          <p:spPr>
            <a:xfrm>
              <a:off x="9288819" y="3077778"/>
              <a:ext cx="715617" cy="717067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254A5048-4E28-4B30-022E-71F52D2F71EF}"/>
                    </a:ext>
                  </a:extLst>
                </p:cNvPr>
                <p:cNvSpPr txBox="1"/>
                <p:nvPr/>
              </p:nvSpPr>
              <p:spPr>
                <a:xfrm>
                  <a:off x="9379354" y="3227903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254A5048-4E28-4B30-022E-71F52D2F71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9354" y="3227903"/>
                  <a:ext cx="51435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50692F7-0052-D4EC-4273-A1765AB35485}"/>
              </a:ext>
            </a:extLst>
          </p:cNvPr>
          <p:cNvGrpSpPr/>
          <p:nvPr/>
        </p:nvGrpSpPr>
        <p:grpSpPr>
          <a:xfrm>
            <a:off x="8299940" y="1765827"/>
            <a:ext cx="2695639" cy="1520759"/>
            <a:chOff x="8978277" y="4861975"/>
            <a:chExt cx="2695639" cy="1520759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30F51865-84E0-F0AC-BC80-0E43A2CBAE6D}"/>
                </a:ext>
              </a:extLst>
            </p:cNvPr>
            <p:cNvGrpSpPr/>
            <p:nvPr/>
          </p:nvGrpSpPr>
          <p:grpSpPr>
            <a:xfrm>
              <a:off x="8978277" y="5390571"/>
              <a:ext cx="1830853" cy="992163"/>
              <a:chOff x="9104572" y="379438"/>
              <a:chExt cx="1830853" cy="992163"/>
            </a:xfrm>
          </p:grpSpPr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2B48F74D-429E-3784-DCD9-2A2324BB5BFB}"/>
                  </a:ext>
                </a:extLst>
              </p:cNvPr>
              <p:cNvGrpSpPr/>
              <p:nvPr/>
            </p:nvGrpSpPr>
            <p:grpSpPr>
              <a:xfrm>
                <a:off x="9104572" y="379438"/>
                <a:ext cx="985838" cy="985838"/>
                <a:chOff x="10144125" y="771525"/>
                <a:chExt cx="985838" cy="985838"/>
              </a:xfrm>
            </p:grpSpPr>
            <p:sp>
              <p:nvSpPr>
                <p:cNvPr id="34" name="橢圓 33">
                  <a:extLst>
                    <a:ext uri="{FF2B5EF4-FFF2-40B4-BE49-F238E27FC236}">
                      <a16:creationId xmlns:a16="http://schemas.microsoft.com/office/drawing/2014/main" id="{BA79D350-4455-7A60-C92E-3D7F49CA719A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文字方塊 34">
                      <a:extLst>
                        <a:ext uri="{FF2B5EF4-FFF2-40B4-BE49-F238E27FC236}">
                          <a16:creationId xmlns:a16="http://schemas.microsoft.com/office/drawing/2014/main" id="{E8CD85F5-A2AF-1077-81E1-D82070F886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kumimoji="1" lang="zh-TW" altLang="en-US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5" name="文字方塊 34">
                      <a:extLst>
                        <a:ext uri="{FF2B5EF4-FFF2-40B4-BE49-F238E27FC236}">
                          <a16:creationId xmlns:a16="http://schemas.microsoft.com/office/drawing/2014/main" id="{E8CD85F5-A2AF-1077-81E1-D82070F886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B96D4F77-7135-1AE7-DD16-B73890B4241A}"/>
                  </a:ext>
                </a:extLst>
              </p:cNvPr>
              <p:cNvGrpSpPr/>
              <p:nvPr/>
            </p:nvGrpSpPr>
            <p:grpSpPr>
              <a:xfrm>
                <a:off x="9949587" y="385763"/>
                <a:ext cx="985838" cy="985838"/>
                <a:chOff x="10144125" y="771525"/>
                <a:chExt cx="985838" cy="985838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id="{C7949652-9858-EA4F-FBDE-E791993D5F5C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rgbClr val="FF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3" name="文字方塊 32">
                      <a:extLst>
                        <a:ext uri="{FF2B5EF4-FFF2-40B4-BE49-F238E27FC236}">
                          <a16:creationId xmlns:a16="http://schemas.microsoft.com/office/drawing/2014/main" id="{59F8F438-0DAA-0D76-1011-FCDB2C0E27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kumimoji="1" lang="zh-TW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3" name="文字方塊 32">
                      <a:extLst>
                        <a:ext uri="{FF2B5EF4-FFF2-40B4-BE49-F238E27FC236}">
                          <a16:creationId xmlns:a16="http://schemas.microsoft.com/office/drawing/2014/main" id="{59F8F438-0DAA-0D76-1011-FCDB2C0E27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1" name="橢圓 30">
                <a:extLst>
                  <a:ext uri="{FF2B5EF4-FFF2-40B4-BE49-F238E27FC236}">
                    <a16:creationId xmlns:a16="http://schemas.microsoft.com/office/drawing/2014/main" id="{88FD6478-D818-9112-BDF9-A69B39439BF6}"/>
                  </a:ext>
                </a:extLst>
              </p:cNvPr>
              <p:cNvSpPr/>
              <p:nvPr/>
            </p:nvSpPr>
            <p:spPr>
              <a:xfrm>
                <a:off x="9936539" y="634268"/>
                <a:ext cx="145227" cy="474477"/>
              </a:xfrm>
              <a:prstGeom prst="ellips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C3129F39-4987-8D64-A74F-1EA105F9111D}"/>
                    </a:ext>
                  </a:extLst>
                </p:cNvPr>
                <p:cNvSpPr txBox="1"/>
                <p:nvPr/>
              </p:nvSpPr>
              <p:spPr>
                <a:xfrm>
                  <a:off x="10222713" y="4861975"/>
                  <a:ext cx="5143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C3129F39-4987-8D64-A74F-1EA105F91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2713" y="4861975"/>
                  <a:ext cx="51435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A67A997C-602A-14D4-7F3F-D4A30A668115}"/>
                </a:ext>
              </a:extLst>
            </p:cNvPr>
            <p:cNvGrpSpPr/>
            <p:nvPr/>
          </p:nvGrpSpPr>
          <p:grpSpPr>
            <a:xfrm>
              <a:off x="10675030" y="5391512"/>
              <a:ext cx="998886" cy="985838"/>
              <a:chOff x="10821162" y="4575037"/>
              <a:chExt cx="998886" cy="985838"/>
            </a:xfrm>
          </p:grpSpPr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E4E37A28-2BB1-6EF5-2E80-BF9D329342CC}"/>
                  </a:ext>
                </a:extLst>
              </p:cNvPr>
              <p:cNvGrpSpPr/>
              <p:nvPr/>
            </p:nvGrpSpPr>
            <p:grpSpPr>
              <a:xfrm>
                <a:off x="10834210" y="4575037"/>
                <a:ext cx="985838" cy="985838"/>
                <a:chOff x="10144125" y="771525"/>
                <a:chExt cx="985838" cy="985838"/>
              </a:xfrm>
            </p:grpSpPr>
            <p:sp>
              <p:nvSpPr>
                <p:cNvPr id="27" name="橢圓 26">
                  <a:extLst>
                    <a:ext uri="{FF2B5EF4-FFF2-40B4-BE49-F238E27FC236}">
                      <a16:creationId xmlns:a16="http://schemas.microsoft.com/office/drawing/2014/main" id="{4A6D618C-6D6C-BC04-E236-E7E4508B6D81}"/>
                    </a:ext>
                  </a:extLst>
                </p:cNvPr>
                <p:cNvSpPr/>
                <p:nvPr/>
              </p:nvSpPr>
              <p:spPr>
                <a:xfrm>
                  <a:off x="10144125" y="771525"/>
                  <a:ext cx="985838" cy="985838"/>
                </a:xfrm>
                <a:prstGeom prst="ellipse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" name="文字方塊 27">
                      <a:extLst>
                        <a:ext uri="{FF2B5EF4-FFF2-40B4-BE49-F238E27FC236}">
                          <a16:creationId xmlns:a16="http://schemas.microsoft.com/office/drawing/2014/main" id="{732565C6-068F-1DDA-9BE4-A002316585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oMath>
                        </m:oMathPara>
                      </a14:m>
                      <a:endParaRPr kumimoji="1" lang="zh-TW" altLang="en-US" dirty="0"/>
                    </a:p>
                  </p:txBody>
                </p:sp>
              </mc:Choice>
              <mc:Fallback>
                <p:sp>
                  <p:nvSpPr>
                    <p:cNvPr id="28" name="文字方塊 27">
                      <a:extLst>
                        <a:ext uri="{FF2B5EF4-FFF2-40B4-BE49-F238E27FC236}">
                          <a16:creationId xmlns:a16="http://schemas.microsoft.com/office/drawing/2014/main" id="{732565C6-068F-1DDA-9BE4-A0023165857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77643" y="1064788"/>
                      <a:ext cx="514350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8C7D1611-F266-F98A-284E-30CA170F158F}"/>
                  </a:ext>
                </a:extLst>
              </p:cNvPr>
              <p:cNvSpPr/>
              <p:nvPr/>
            </p:nvSpPr>
            <p:spPr>
              <a:xfrm>
                <a:off x="10821162" y="4823542"/>
                <a:ext cx="145227" cy="47447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0911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>
            <a:extLst>
              <a:ext uri="{FF2B5EF4-FFF2-40B4-BE49-F238E27FC236}">
                <a16:creationId xmlns:a16="http://schemas.microsoft.com/office/drawing/2014/main" id="{D9301C23-09C1-BF5C-48C5-F17D6E9772A0}"/>
              </a:ext>
            </a:extLst>
          </p:cNvPr>
          <p:cNvGrpSpPr/>
          <p:nvPr/>
        </p:nvGrpSpPr>
        <p:grpSpPr>
          <a:xfrm>
            <a:off x="1066465" y="189215"/>
            <a:ext cx="7949198" cy="6417547"/>
            <a:chOff x="1066465" y="189215"/>
            <a:chExt cx="7949198" cy="641754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A4C54D65-2C08-32BC-8416-B9EE76B34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3983" y="5190579"/>
              <a:ext cx="6623051" cy="1416183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412A6FD-4C8A-C1BC-922D-122FCBB1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2802" y="4103730"/>
              <a:ext cx="6857498" cy="1122506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1144EED-C3B3-618B-584F-3ED47B651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4789" y="494015"/>
              <a:ext cx="1475371" cy="1170406"/>
            </a:xfrm>
            <a:prstGeom prst="rect">
              <a:avLst/>
            </a:prstGeom>
          </p:spPr>
        </p:pic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254E992A-4EF7-FDAB-5781-86C2DB292BE7}"/>
                </a:ext>
              </a:extLst>
            </p:cNvPr>
            <p:cNvGrpSpPr/>
            <p:nvPr/>
          </p:nvGrpSpPr>
          <p:grpSpPr>
            <a:xfrm>
              <a:off x="1824789" y="1645107"/>
              <a:ext cx="7190874" cy="2468285"/>
              <a:chOff x="1824789" y="1645107"/>
              <a:chExt cx="7190874" cy="2468285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3F3FF89A-2A12-9158-6851-D4F209A3E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4789" y="2953574"/>
                <a:ext cx="7190874" cy="1159818"/>
              </a:xfrm>
              <a:prstGeom prst="rect">
                <a:avLst/>
              </a:prstGeom>
            </p:spPr>
          </p:pic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FBFBCCB6-B3D4-BCD4-9868-3AA32340A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4789" y="1645107"/>
                <a:ext cx="6982327" cy="1360604"/>
              </a:xfrm>
              <a:prstGeom prst="rect">
                <a:avLst/>
              </a:prstGeom>
            </p:spPr>
          </p:pic>
        </p:grp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993A6D0C-593A-BB88-A951-3C570C544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6465" y="189215"/>
              <a:ext cx="2679700" cy="3048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A191DA3-E58E-650E-8036-397D9CD5B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6465" y="1759851"/>
              <a:ext cx="2489200" cy="2794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E136DF7-A899-C8EC-753F-D1097B0AD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6465" y="4019692"/>
              <a:ext cx="3683000" cy="3048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7A8F0AE-7F5E-6B04-E4EE-338342AE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66465" y="5042149"/>
              <a:ext cx="3670300" cy="266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9541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DBA8F-B379-518E-8879-487BD9B6D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分辨種類的方式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71ED28-F0B2-8FAE-B213-E281153689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給定一個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對變數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TW" altLang="en-US" dirty="0"/>
                  <a:t> 來說有以下量</a:t>
                </a:r>
                <a:r>
                  <a:rPr kumimoji="1" lang="en-US" altLang="zh-TW" dirty="0"/>
                  <a:t>: (</a:t>
                </a:r>
                <a:r>
                  <a:rPr kumimoji="1" lang="zh-TW" altLang="en-US" dirty="0"/>
                  <a:t>以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kumimoji="1" lang="en-US" altLang="zh-TW" dirty="0"/>
                  <a:t>-SAT </a:t>
                </a:r>
                <a:r>
                  <a:rPr kumimoji="1" lang="zh-TW" altLang="en-US" dirty="0"/>
                  <a:t>為例子</a:t>
                </a:r>
                <a:r>
                  <a:rPr kumimoji="1" lang="en-US" altLang="zh-TW" dirty="0"/>
                  <a:t>)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: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將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設為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會有多少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被消除或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被影響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: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將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設為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i="1" dirty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會有多少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kumimoji="1"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被消除或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kumimoji="1" lang="en-US" altLang="zh-TW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被影響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.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zh-TW" dirty="0"/>
                  <a:t>: </a:t>
                </a:r>
                <a:r>
                  <a:rPr kumimoji="1" lang="zh-TW" altLang="en-US" dirty="0"/>
                  <a:t>將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設為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會殘存幾種變數</a:t>
                </a:r>
                <a:r>
                  <a:rPr kumimoji="1" lang="en-US" altLang="zh-TW" dirty="0"/>
                  <a:t> (</a:t>
                </a:r>
                <a:r>
                  <a:rPr kumimoji="1" lang="zh-TW" altLang="en-US" dirty="0"/>
                  <a:t>僅考量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/>
                  <a:t>).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根據當前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我們針對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去找存活的子句</a:t>
                </a:r>
                <a:r>
                  <a:rPr kumimoji="1" lang="en-US" altLang="zh-TW" dirty="0"/>
                  <a:t>: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可在掃一遍的時間內計算出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TW" sz="2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2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2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2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TW" sz="22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zh-TW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20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sz="22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2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kumimoji="1" lang="en-US" altLang="zh-TW" sz="22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2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TW" sz="2200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TW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kumimoji="1" lang="en-US" altLang="zh-TW" sz="2200" dirty="0"/>
              </a:p>
              <a:p>
                <a:pPr>
                  <a:lnSpc>
                    <a:spcPct val="110000"/>
                  </a:lnSpc>
                </a:pPr>
                <a:r>
                  <a:rPr kumimoji="1" lang="zh-TW" altLang="en-US" sz="2600" dirty="0"/>
                  <a:t>之後便可用以上變量</a:t>
                </a:r>
                <a:r>
                  <a:rPr kumimoji="1" lang="zh-TW" altLang="en-US" sz="2600" dirty="0">
                    <a:solidFill>
                      <a:schemeClr val="bg2">
                        <a:lumMod val="75000"/>
                      </a:schemeClr>
                    </a:solidFill>
                  </a:rPr>
                  <a:t>來判斷</a:t>
                </a:r>
                <a:r>
                  <a:rPr kumimoji="1" lang="en-US" altLang="zh-TW" sz="2600" dirty="0">
                    <a:solidFill>
                      <a:schemeClr val="bg2">
                        <a:lumMod val="75000"/>
                      </a:schemeClr>
                    </a:solidFill>
                  </a:rPr>
                  <a:t> dependent </a:t>
                </a:r>
                <a:r>
                  <a:rPr kumimoji="1" lang="zh-TW" altLang="en-US" sz="2600" dirty="0">
                    <a:solidFill>
                      <a:schemeClr val="bg2">
                        <a:lumMod val="75000"/>
                      </a:schemeClr>
                    </a:solidFill>
                  </a:rPr>
                  <a:t>或 </a:t>
                </a:r>
                <a:r>
                  <a:rPr kumimoji="1" lang="en-US" altLang="zh-TW" sz="2600" dirty="0">
                    <a:solidFill>
                      <a:schemeClr val="bg2">
                        <a:lumMod val="75000"/>
                      </a:schemeClr>
                    </a:solidFill>
                  </a:rPr>
                  <a:t>independent</a:t>
                </a:r>
                <a:r>
                  <a:rPr kumimoji="1" lang="zh-TW" altLang="en-US" sz="2600" dirty="0">
                    <a:solidFill>
                      <a:schemeClr val="bg2">
                        <a:lumMod val="75000"/>
                      </a:schemeClr>
                    </a:solidFill>
                  </a:rPr>
                  <a:t> 的關係並</a:t>
                </a:r>
                <a:r>
                  <a:rPr kumimoji="1" lang="zh-TW" altLang="en-US" sz="2600" dirty="0"/>
                  <a:t>給出子句內變數優先順序</a:t>
                </a:r>
                <a:r>
                  <a:rPr kumimoji="1" lang="en-US" altLang="zh-TW" sz="2600" dirty="0"/>
                  <a:t>. (</a:t>
                </a:r>
                <a:r>
                  <a:rPr kumimoji="1" lang="zh-TW" altLang="en-US" sz="2600" dirty="0"/>
                  <a:t>根據下一頁的</a:t>
                </a:r>
                <a:r>
                  <a:rPr kumimoji="1" lang="en-US" altLang="zh-TW" sz="2600" dirty="0"/>
                  <a:t> process)</a:t>
                </a:r>
                <a:endParaRPr kumimoji="1" lang="zh-TW" altLang="en-US" sz="26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871ED28-F0B2-8FAE-B213-E281153689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79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34CBD-025C-81A0-8AEB-163287B17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PQ-base version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3A666A-39C0-D654-BF07-A1BC0BF2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kumimoji="1" lang="zh-TW" altLang="en-US" dirty="0"/>
              <a:t>在</a:t>
            </a:r>
            <a:r>
              <a:rPr kumimoji="1" lang="en-US" altLang="zh-TW" dirty="0"/>
              <a:t> PQ-base </a:t>
            </a:r>
            <a:r>
              <a:rPr kumimoji="1" lang="zh-TW" altLang="en-US" dirty="0"/>
              <a:t>下</a:t>
            </a:r>
            <a:r>
              <a:rPr kumimoji="1" lang="en-US" altLang="zh-TW" dirty="0"/>
              <a:t> </a:t>
            </a:r>
            <a:r>
              <a:rPr kumimoji="1" lang="zh-TW" altLang="en-US" dirty="0"/>
              <a:t>我們的</a:t>
            </a:r>
            <a:r>
              <a:rPr kumimoji="1" lang="en-US" altLang="zh-TW" dirty="0"/>
              <a:t> enumerate </a:t>
            </a:r>
            <a:r>
              <a:rPr kumimoji="1" lang="zh-TW" altLang="en-US" dirty="0"/>
              <a:t>仍然是以長度為</a:t>
            </a:r>
            <a:r>
              <a:rPr kumimoji="1" lang="en-US" altLang="zh-TW" dirty="0"/>
              <a:t> 3</a:t>
            </a:r>
            <a:r>
              <a:rPr kumimoji="1" lang="zh-TW" altLang="en-US" dirty="0"/>
              <a:t> 的優先展開 只不過在展開過程中</a:t>
            </a:r>
            <a:r>
              <a:rPr kumimoji="1" lang="en-US" altLang="zh-TW" dirty="0"/>
              <a:t> </a:t>
            </a:r>
            <a:r>
              <a:rPr kumimoji="1" lang="zh-TW" altLang="en-US" dirty="0"/>
              <a:t>我們挑選</a:t>
            </a:r>
            <a:r>
              <a:rPr kumimoji="1" lang="en-US" altLang="zh-TW" dirty="0"/>
              <a:t> clause</a:t>
            </a:r>
            <a:r>
              <a:rPr kumimoji="1" lang="zh-TW" altLang="en-US" dirty="0"/>
              <a:t> 的策略會考量變數的出現頻率</a:t>
            </a:r>
            <a:r>
              <a:rPr kumimoji="1" lang="en-US" altLang="zh-TW" dirty="0"/>
              <a:t> </a:t>
            </a:r>
            <a:r>
              <a:rPr kumimoji="1" lang="zh-TW" altLang="en-US" dirty="0"/>
              <a:t>然後藉由這個資訊來計算啟發式 並以此值作為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pq</a:t>
            </a:r>
            <a:r>
              <a:rPr kumimoji="1" lang="en-US" altLang="zh-TW" dirty="0"/>
              <a:t> </a:t>
            </a:r>
            <a:r>
              <a:rPr kumimoji="1" lang="zh-TW" altLang="en-US" dirty="0"/>
              <a:t>的鍵值</a:t>
            </a:r>
            <a:r>
              <a:rPr kumimoji="1" lang="en-US" altLang="zh-TW" dirty="0"/>
              <a:t> (</a:t>
            </a:r>
            <a:r>
              <a:rPr kumimoji="1" lang="zh-TW" altLang="en-US" dirty="0"/>
              <a:t>這邊鍵值小權重大</a:t>
            </a:r>
            <a:r>
              <a:rPr kumimoji="1" lang="en-US" altLang="zh-TW" dirty="0"/>
              <a:t>)</a:t>
            </a:r>
          </a:p>
          <a:p>
            <a:pPr>
              <a:lnSpc>
                <a:spcPct val="120000"/>
              </a:lnSpc>
            </a:pPr>
            <a:endParaRPr kumimoji="1" lang="en-US" altLang="zh-TW" dirty="0"/>
          </a:p>
          <a:p>
            <a:pPr>
              <a:lnSpc>
                <a:spcPct val="120000"/>
              </a:lnSpc>
            </a:pPr>
            <a:r>
              <a:rPr kumimoji="1" lang="zh-TW" altLang="en-US" dirty="0"/>
              <a:t>以下三種啟發式策略</a:t>
            </a:r>
            <a:r>
              <a:rPr kumimoji="1" lang="en-US" altLang="zh-TW" dirty="0"/>
              <a:t>:</a:t>
            </a: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kumimoji="1" lang="zh-TW" altLang="en-US" dirty="0"/>
              <a:t>每次計算</a:t>
            </a:r>
            <a:r>
              <a:rPr kumimoji="1" lang="en-US" altLang="zh-TW" dirty="0"/>
              <a:t> monotone clause </a:t>
            </a:r>
            <a:r>
              <a:rPr kumimoji="1" lang="zh-TW" altLang="en-US" dirty="0"/>
              <a:t>時都會考慮其 </a:t>
            </a:r>
            <a:r>
              <a:rPr kumimoji="1" lang="en-US" altLang="zh-TW" dirty="0"/>
              <a:t>literal </a:t>
            </a:r>
            <a:r>
              <a:rPr kumimoji="1" lang="zh-TW" altLang="en-US" dirty="0"/>
              <a:t>是否被觸碰</a:t>
            </a:r>
            <a:r>
              <a:rPr kumimoji="1" lang="en-US" altLang="zh-TW" dirty="0"/>
              <a:t>(shoot)</a:t>
            </a:r>
            <a:r>
              <a:rPr kumimoji="1" lang="zh-TW" altLang="en-US" dirty="0"/>
              <a:t> 若有則優先度降低</a:t>
            </a:r>
            <a:r>
              <a:rPr kumimoji="1" lang="en-US" altLang="zh-TW" dirty="0"/>
              <a:t> (</a:t>
            </a:r>
            <a:r>
              <a:rPr kumimoji="1" lang="zh-TW" altLang="en-US" dirty="0"/>
              <a:t>也就是優先展開那些</a:t>
            </a:r>
            <a:r>
              <a:rPr kumimoji="1" lang="en-US" altLang="zh-TW" dirty="0"/>
              <a:t> literals </a:t>
            </a:r>
            <a:r>
              <a:rPr kumimoji="1" lang="zh-TW" altLang="en-US" dirty="0"/>
              <a:t>完全沒出現在</a:t>
            </a:r>
            <a:r>
              <a:rPr kumimoji="1" lang="en-US" altLang="zh-TW" dirty="0"/>
              <a:t> shoot </a:t>
            </a:r>
            <a:r>
              <a:rPr kumimoji="1" lang="zh-TW" altLang="en-US" dirty="0"/>
              <a:t>的</a:t>
            </a:r>
            <a:r>
              <a:rPr kumimoji="1" lang="en-US" altLang="zh-TW" dirty="0"/>
              <a:t> monotone clause, </a:t>
            </a:r>
            <a:r>
              <a:rPr kumimoji="1" lang="zh-TW" altLang="en-US" dirty="0"/>
              <a:t>若不存在責隨機展開次要的</a:t>
            </a:r>
            <a:r>
              <a:rPr kumimoji="1" lang="en-US" altLang="zh-TW" dirty="0"/>
              <a:t>)</a:t>
            </a: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kumimoji="1" lang="zh-TW" altLang="en-US" dirty="0"/>
              <a:t>每次計算</a:t>
            </a:r>
            <a:r>
              <a:rPr kumimoji="1" lang="en-US" altLang="zh-TW" dirty="0"/>
              <a:t> monotone clause</a:t>
            </a:r>
            <a:r>
              <a:rPr kumimoji="1" lang="zh-TW" altLang="en-US" dirty="0"/>
              <a:t> 時都會考慮其</a:t>
            </a:r>
            <a:r>
              <a:rPr kumimoji="1" lang="en-US" altLang="zh-TW" dirty="0"/>
              <a:t> literal</a:t>
            </a:r>
            <a:r>
              <a:rPr kumimoji="1" lang="zh-TW" altLang="en-US" dirty="0"/>
              <a:t> 是否被觸碰</a:t>
            </a:r>
            <a:r>
              <a:rPr kumimoji="1" lang="en-US" altLang="zh-TW" dirty="0"/>
              <a:t>(shoot) </a:t>
            </a:r>
            <a:r>
              <a:rPr kumimoji="1" lang="zh-TW" altLang="en-US" dirty="0"/>
              <a:t>若有則優先度升高</a:t>
            </a:r>
            <a:r>
              <a:rPr kumimoji="1" lang="en-US" altLang="zh-TW" dirty="0"/>
              <a:t> (</a:t>
            </a:r>
            <a:r>
              <a:rPr kumimoji="1" lang="zh-TW" altLang="en-US" dirty="0"/>
              <a:t>被觸碰次數可以調整</a:t>
            </a:r>
            <a:r>
              <a:rPr kumimoji="1" lang="en-US" altLang="zh-TW" dirty="0"/>
              <a:t>)</a:t>
            </a:r>
          </a:p>
          <a:p>
            <a:pPr marL="914400" lvl="1" indent="-457200">
              <a:lnSpc>
                <a:spcPct val="120000"/>
              </a:lnSpc>
              <a:buAutoNum type="arabicPeriod"/>
            </a:pPr>
            <a:r>
              <a:rPr kumimoji="1" lang="zh-TW" altLang="en-US" dirty="0"/>
              <a:t>每次計算</a:t>
            </a:r>
            <a:r>
              <a:rPr kumimoji="1" lang="en-US" altLang="zh-TW" dirty="0"/>
              <a:t> monotone clause </a:t>
            </a:r>
            <a:r>
              <a:rPr kumimoji="1" lang="zh-TW" altLang="en-US" dirty="0"/>
              <a:t>時都會考慮對於整個函數來說 哪個</a:t>
            </a:r>
            <a:r>
              <a:rPr kumimoji="1" lang="en-US" altLang="zh-TW" dirty="0"/>
              <a:t> clause</a:t>
            </a:r>
            <a:r>
              <a:rPr kumimoji="1" lang="zh-TW" altLang="en-US" dirty="0"/>
              <a:t> 其 </a:t>
            </a:r>
            <a:r>
              <a:rPr kumimoji="1" lang="en-US" altLang="zh-TW" dirty="0"/>
              <a:t>literals </a:t>
            </a:r>
            <a:r>
              <a:rPr kumimoji="1" lang="zh-TW" altLang="en-US" dirty="0"/>
              <a:t>出現頻率多寡 越高則優先度越高 </a:t>
            </a:r>
            <a:r>
              <a:rPr kumimoji="1" lang="en-US" altLang="zh-TW" dirty="0"/>
              <a:t>(</a:t>
            </a:r>
            <a:r>
              <a:rPr kumimoji="1" lang="zh-TW" altLang="en-US" dirty="0"/>
              <a:t>可分為</a:t>
            </a:r>
            <a:r>
              <a:rPr kumimoji="1" lang="en-US" altLang="zh-TW" dirty="0"/>
              <a:t> pos neg</a:t>
            </a:r>
            <a:r>
              <a:rPr kumimoji="1" lang="zh-TW" altLang="en-US" dirty="0"/>
              <a:t> 兩種記數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1952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8CAA823-F93C-02CE-0734-7FC934EB4AF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𝑃𝑟𝑜𝑐𝑒𝑠𝑠</m:t>
                    </m:r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𝑆𝑜𝑟𝑡𝑒𝑑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𝑚𝑎𝑝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8CAA823-F93C-02CE-0734-7FC934EB4A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174D5C8-DEE6-38FC-8662-F15B4AEE76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76429" cy="4351338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1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i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kumimoji="1" lang="en-US" altLang="zh-TW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=0, ∀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(1. </a:t>
                </a:r>
                <a14:m>
                  <m:oMath xmlns:m="http://schemas.openxmlformats.org/officeDocument/2006/math">
                    <m:r>
                      <a:rPr kumimoji="1" lang="en-US" altLang="zh-TW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 三者皆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independent) 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b="0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𝑂𝑟𝑑𝑒𝑟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𝑆𝑜𝑟𝑡𝑒𝑑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𝑚𝑎𝑝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TW" dirty="0"/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b="0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=0,∃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b="0" dirty="0">
                    <a:solidFill>
                      <a:schemeClr val="bg2">
                        <a:lumMod val="75000"/>
                      </a:schemeClr>
                    </a:solidFill>
                  </a:rPr>
                  <a:t> (2.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三者皆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dependent)</a:t>
                </a:r>
                <a:endParaRPr kumimoji="1" lang="en-US" altLang="zh-TW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b="0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𝑂𝑟𝑑𝑒𝑟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𝑆𝑜𝑟𝑡𝑒𝑑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𝑚𝑎𝑝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b="0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=0,∃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b="0" dirty="0">
                    <a:solidFill>
                      <a:schemeClr val="bg2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與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independent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但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dependent)</a:t>
                </a:r>
                <a:endParaRPr kumimoji="1" lang="en-US" altLang="zh-TW" b="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b="0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𝑂𝑟𝑑𝑒𝑟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𝑆𝑜𝑟𝑡𝑒𝑑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𝑚𝑎𝑝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>
                  <a:lnSpc>
                    <a:spcPct val="11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b="0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else</m:t>
                    </m:r>
                    <m:r>
                      <a:rPr kumimoji="1" lang="en-US" altLang="zh-TW" b="0" i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與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dependent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但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independent)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Ø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b="0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𝑂𝑟𝑑𝑒𝑟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𝑆𝑜𝑟𝑡𝑒𝑑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𝑚𝑎𝑝</m:t>
                        </m:r>
                      </m:e>
                    </m:d>
                  </m:oMath>
                </a14:m>
                <a:endParaRPr kumimoji="1"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174D5C8-DEE6-38FC-8662-F15B4AEE76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76429" cy="4351338"/>
              </a:xfrm>
              <a:blipFill>
                <a:blip r:embed="rId4"/>
                <a:stretch>
                  <a:fillRect l="-808" t="-8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24539A0-B937-E1EC-EF89-29425B2E23F4}"/>
                  </a:ext>
                </a:extLst>
              </p:cNvPr>
              <p:cNvSpPr txBox="1"/>
              <p:nvPr/>
            </p:nvSpPr>
            <p:spPr>
              <a:xfrm>
                <a:off x="7112000" y="522514"/>
                <a:ext cx="4241800" cy="965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𝑆𝑜𝑟𝑡𝑒𝑑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𝑠𝑜𝑟𝑡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en-US" altLang="zh-TW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24539A0-B937-E1EC-EF89-29425B2E2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0" y="522514"/>
                <a:ext cx="4241800" cy="965008"/>
              </a:xfrm>
              <a:prstGeom prst="rect">
                <a:avLst/>
              </a:prstGeom>
              <a:blipFill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365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7DA2DC2-5326-59AD-7E68-514387E03D1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𝑂𝑟𝑑𝑒𝑟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𝑠𝑜𝑟𝑡𝑒𝑑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𝑚𝑎𝑝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7DA2DC2-5326-59AD-7E68-514387E03D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903EC55-9C42-40B6-441E-4DC4127D33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在實作時可以考慮直接把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𝑠𝑜𝑟𝑡𝑒𝑑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裡的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zh-TW" altLang="en-US" dirty="0"/>
                  <a:t> 跟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𝑚𝑎𝑝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內對應值組成</a:t>
                </a:r>
                <a:r>
                  <a:rPr kumimoji="1" lang="en-US" altLang="zh-TW" dirty="0"/>
                  <a:t> pair </a:t>
                </a:r>
                <a:r>
                  <a:rPr kumimoji="1" lang="zh-TW" altLang="en-US" dirty="0"/>
                  <a:t>做排序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也就給定了一個順序</a:t>
                </a:r>
                <a:r>
                  <a:rPr kumimoji="1" lang="en-US" altLang="zh-TW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然後這排序方式是依照小到大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按照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𝑠𝑜𝑟𝑡𝑒𝑑</m:t>
                    </m:r>
                  </m:oMath>
                </a14:m>
                <a:r>
                  <a:rPr kumimoji="1" lang="zh-TW" altLang="en-US" dirty="0"/>
                  <a:t> 便能得到上述分類的優先順序關係</a:t>
                </a:r>
                <a:r>
                  <a:rPr kumimoji="1" lang="en-US" altLang="zh-TW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這樣就解決了子句內順序判斷的問題</a:t>
                </a:r>
                <a:r>
                  <a:rPr kumimoji="1" lang="en-US" altLang="zh-TW" dirty="0"/>
                  <a:t>. (</a:t>
                </a:r>
                <a:r>
                  <a:rPr kumimoji="1" lang="zh-TW" altLang="en-US" dirty="0"/>
                  <a:t>不能判斷的目前維持隨機</a:t>
                </a:r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903EC55-9C42-40B6-441E-4DC4127D33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20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5356431-0F13-4BFE-42CE-1F0679EB36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b="0" dirty="0"/>
                  <a:t> V.S.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b="0" dirty="0"/>
                  <a:t> V.S.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=20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5356431-0F13-4BFE-42CE-1F0679EB36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2A38330D-877D-5F34-300F-8FEC05AF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523" y="1690688"/>
            <a:ext cx="8520954" cy="45129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74B52E4-F11A-DF52-E1AA-DA813DB51E83}"/>
                  </a:ext>
                </a:extLst>
              </p:cNvPr>
              <p:cNvSpPr txBox="1"/>
              <p:nvPr/>
            </p:nvSpPr>
            <p:spPr>
              <a:xfrm>
                <a:off x="127747" y="3762477"/>
                <a:ext cx="1707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𝑐𝑎𝑙𝑙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74B52E4-F11A-DF52-E1AA-DA813DB51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47" y="3762477"/>
                <a:ext cx="1707776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A8D4055-D107-5303-F1CB-278DE4CB4DDE}"/>
                  </a:ext>
                </a:extLst>
              </p:cNvPr>
              <p:cNvSpPr txBox="1"/>
              <p:nvPr/>
            </p:nvSpPr>
            <p:spPr>
              <a:xfrm>
                <a:off x="10515599" y="5701553"/>
                <a:ext cx="13230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=91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A8D4055-D107-5303-F1CB-278DE4CB4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5701553"/>
                <a:ext cx="132304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0967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D8307-B8F2-2965-B17A-C7F378D4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CBE93D6-B254-E0CE-E76D-11F7252BB14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b="0" dirty="0"/>
                  <a:t> V.S.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b="0" dirty="0"/>
                  <a:t> V.S.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=20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CBE93D6-B254-E0CE-E76D-11F7252BB1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34A42A0-BA87-E373-DE71-DC1A43B7AD71}"/>
                  </a:ext>
                </a:extLst>
              </p:cNvPr>
              <p:cNvSpPr txBox="1"/>
              <p:nvPr/>
            </p:nvSpPr>
            <p:spPr>
              <a:xfrm>
                <a:off x="114300" y="3762476"/>
                <a:ext cx="1707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𝑠𝑜𝑙𝑠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34A42A0-BA87-E373-DE71-DC1A43B7A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762476"/>
                <a:ext cx="17077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320C147D-0C51-A482-FF55-A1A98CAE9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003" y="1703472"/>
            <a:ext cx="8319994" cy="44873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D342A9-FC3F-B834-B860-A1144E03CC0E}"/>
                  </a:ext>
                </a:extLst>
              </p:cNvPr>
              <p:cNvSpPr txBox="1"/>
              <p:nvPr/>
            </p:nvSpPr>
            <p:spPr>
              <a:xfrm>
                <a:off x="10515599" y="5701553"/>
                <a:ext cx="13230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kumimoji="1" lang="en-US" altLang="zh-TW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=91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D342A9-FC3F-B834-B860-A1144E03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599" y="5701553"/>
                <a:ext cx="1323043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6084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2BA2E6DC-BFEB-D44C-2396-8EB5C2262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 V.S.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V.S.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i="1" dirty="0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2BA2E6DC-BFEB-D44C-2396-8EB5C2262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279F0DB-6355-7315-E220-7D33F2F55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7106" y="1825625"/>
            <a:ext cx="9197788" cy="43513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CA99B34-9F9D-6A8E-5FB0-D8D28E3F58BF}"/>
                  </a:ext>
                </a:extLst>
              </p:cNvPr>
              <p:cNvSpPr txBox="1"/>
              <p:nvPr/>
            </p:nvSpPr>
            <p:spPr>
              <a:xfrm>
                <a:off x="253253" y="3816628"/>
                <a:ext cx="1169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CA99B34-9F9D-6A8E-5FB0-D8D28E3F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53" y="3816628"/>
                <a:ext cx="11698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84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58805-18D8-DBEF-EA38-5DC470848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339ABEF-CC56-4A8E-DB69-921725FEC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3114" y="3429001"/>
            <a:ext cx="8005786" cy="33214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1AAE9E7-0378-68C9-58F4-6EDD2FEA5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114" y="107576"/>
            <a:ext cx="8005786" cy="33214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62FB73D-461B-8079-A5F8-0DE53955D2E7}"/>
                  </a:ext>
                </a:extLst>
              </p:cNvPr>
              <p:cNvSpPr txBox="1"/>
              <p:nvPr/>
            </p:nvSpPr>
            <p:spPr>
              <a:xfrm>
                <a:off x="2913220" y="1583622"/>
                <a:ext cx="1169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62FB73D-461B-8079-A5F8-0DE53955D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20" y="1583622"/>
                <a:ext cx="116989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95F6EBF-ED14-62FC-127C-B065601F86E9}"/>
                  </a:ext>
                </a:extLst>
              </p:cNvPr>
              <p:cNvSpPr txBox="1"/>
              <p:nvPr/>
            </p:nvSpPr>
            <p:spPr>
              <a:xfrm>
                <a:off x="2913220" y="4905047"/>
                <a:ext cx="1169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95F6EBF-ED14-62FC-127C-B065601F8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20" y="4905047"/>
                <a:ext cx="11698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圖片 11">
            <a:extLst>
              <a:ext uri="{FF2B5EF4-FFF2-40B4-BE49-F238E27FC236}">
                <a16:creationId xmlns:a16="http://schemas.microsoft.com/office/drawing/2014/main" id="{20AC9AF7-8228-AD9B-AFAF-82C86A14B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39788"/>
            <a:ext cx="4141431" cy="247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02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144F6-B9BB-67D7-14C2-D9AAF794D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68E6BD2-4CA2-C09F-AA84-766C31C72A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b="0" dirty="0"/>
                  <a:t> V.S.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68E6BD2-4CA2-C09F-AA84-766C31C72A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4819D4-5A70-4CA4-BFDF-347CB0C8810B}"/>
                  </a:ext>
                </a:extLst>
              </p:cNvPr>
              <p:cNvSpPr txBox="1"/>
              <p:nvPr/>
            </p:nvSpPr>
            <p:spPr>
              <a:xfrm>
                <a:off x="1304365" y="3583828"/>
                <a:ext cx="1169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𝑐𝑎𝑙𝑙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04819D4-5A70-4CA4-BFDF-347CB0C88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365" y="3583828"/>
                <a:ext cx="1169894" cy="369332"/>
              </a:xfrm>
              <a:prstGeom prst="rect">
                <a:avLst/>
              </a:prstGeom>
              <a:blipFill>
                <a:blip r:embed="rId3"/>
                <a:stretch>
                  <a:fillRect r="-1075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CEE419DE-1526-89AC-15CF-5F24F991F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50" y="1690688"/>
            <a:ext cx="66929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82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9BA1-F9F3-9AB3-6751-6C06F19BA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A793BEF-EE25-E60D-21AE-B8B3888115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b="0" dirty="0"/>
                  <a:t> V.S.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A793BEF-EE25-E60D-21AE-B8B388811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5485AA02-21A5-AFF5-1935-3507395AD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1690688"/>
            <a:ext cx="6654800" cy="3949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55D1108-3C64-1621-3D0D-20F85BF4C567}"/>
                  </a:ext>
                </a:extLst>
              </p:cNvPr>
              <p:cNvSpPr txBox="1"/>
              <p:nvPr/>
            </p:nvSpPr>
            <p:spPr>
              <a:xfrm>
                <a:off x="1304365" y="3583828"/>
                <a:ext cx="1169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𝑐𝑎𝑙𝑙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55D1108-3C64-1621-3D0D-20F85BF4C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365" y="3583828"/>
                <a:ext cx="1169894" cy="369332"/>
              </a:xfrm>
              <a:prstGeom prst="rect">
                <a:avLst/>
              </a:prstGeom>
              <a:blipFill>
                <a:blip r:embed="rId4"/>
                <a:stretch>
                  <a:fillRect r="-1075"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8606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94CC-984B-1691-F689-CAC293C0D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43D7D47-F5CD-7CF3-7D63-D3D44EDE900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b="0" dirty="0"/>
                  <a:t> V.S.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=50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43D7D47-F5CD-7CF3-7D63-D3D44EDE90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1C1D93D-67FC-A827-CAD2-03C828350AC0}"/>
                  </a:ext>
                </a:extLst>
              </p:cNvPr>
              <p:cNvSpPr txBox="1"/>
              <p:nvPr/>
            </p:nvSpPr>
            <p:spPr>
              <a:xfrm>
                <a:off x="4684806" y="1690688"/>
                <a:ext cx="1169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𝑠𝑜𝑙𝑠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1C1D93D-67FC-A827-CAD2-03C828350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06" y="1690688"/>
                <a:ext cx="116989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05C74FCA-703C-0775-EE2E-24FD0F1A4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46100"/>
            <a:ext cx="5499100" cy="5765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631EEFA-1F0A-3359-D9F5-6340FEE82183}"/>
                  </a:ext>
                </a:extLst>
              </p:cNvPr>
              <p:cNvSpPr txBox="1"/>
              <p:nvPr/>
            </p:nvSpPr>
            <p:spPr>
              <a:xfrm>
                <a:off x="4684806" y="4797980"/>
                <a:ext cx="11698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𝑠𝑜𝑙𝑠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631EEFA-1F0A-3359-D9F5-6340FEE82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4806" y="4797980"/>
                <a:ext cx="116989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653CFC0A-1744-5DAA-A7CD-6D9B8C964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3" y="2100821"/>
            <a:ext cx="4868505" cy="291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9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F4684D4-0B00-4CB8-C3B1-43F5EE6341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觀察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BF4684D4-0B00-4CB8-C3B1-43F5EE634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FC8AF07-62E6-2925-5341-D1723420EA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觀察到大部分在滿足解的部分會減少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但仍有部分是增加的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 但大部分時間都是增加的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原因及缺點可能如下</a:t>
                </a:r>
                <a:r>
                  <a:rPr kumimoji="1" lang="en-US" altLang="zh-TW" dirty="0"/>
                  <a:t>: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原先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順序沒特別挑過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但在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1 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內更改成小到大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在</a:t>
                </a:r>
                <a:r>
                  <a:rPr kumimoji="1" lang="en-US" altLang="zh-TW" dirty="0"/>
                  <a:t> </a:t>
                </a:r>
                <a:r>
                  <a:rPr kumimoji="1" lang="en-US" altLang="zh-TW" dirty="0" err="1"/>
                  <a:t>pq</a:t>
                </a:r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內有可能因為如此導致</a:t>
                </a:r>
                <a:r>
                  <a:rPr kumimoji="1" lang="zh-TW" altLang="en-US" b="1" dirty="0">
                    <a:solidFill>
                      <a:srgbClr val="FF0000"/>
                    </a:solidFill>
                  </a:rPr>
                  <a:t>子句間</a:t>
                </a:r>
                <a:r>
                  <a:rPr kumimoji="1" lang="zh-TW" altLang="en-US" dirty="0"/>
                  <a:t>相對優秀的順序被改變</a:t>
                </a:r>
                <a:r>
                  <a:rPr kumimoji="1" lang="en-US" altLang="zh-TW" dirty="0"/>
                  <a:t>.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缺點部分在於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每在展開一個子句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就需要算一輪相關的變數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額外的計算可能導致稍微慢一些</a:t>
                </a:r>
                <a:r>
                  <a:rPr kumimoji="1" lang="en-US" altLang="zh-TW" dirty="0"/>
                  <a:t>.(</a:t>
                </a:r>
                <a:r>
                  <a:rPr kumimoji="1" lang="zh-TW" altLang="en-US" dirty="0"/>
                  <a:t>前提是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是相對優秀的解情況下</a:t>
                </a:r>
                <a:r>
                  <a:rPr kumimoji="1" lang="en-US" altLang="zh-TW" dirty="0"/>
                  <a:t>)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8FC8AF07-62E6-2925-5341-D1723420EA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>
            <a:extLst>
              <a:ext uri="{FF2B5EF4-FFF2-40B4-BE49-F238E27FC236}">
                <a16:creationId xmlns:a16="http://schemas.microsoft.com/office/drawing/2014/main" id="{520286B0-1E73-0053-53F7-056070B8E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63" y="4986337"/>
            <a:ext cx="11318073" cy="14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01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3A97823-B480-71C3-CDD5-8DF28904B77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.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3A97823-B480-71C3-CDD5-8DF28904B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23D29A2-8D80-821D-75B3-7BC96CC5AD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每次計算</a:t>
                </a:r>
                <a:r>
                  <a:rPr kumimoji="1" lang="en-US" altLang="zh-TW" dirty="0"/>
                  <a:t> monotone clause </a:t>
                </a:r>
                <a:r>
                  <a:rPr kumimoji="1" lang="zh-TW" altLang="en-US" dirty="0"/>
                  <a:t>時都會考慮其 </a:t>
                </a:r>
                <a:r>
                  <a:rPr kumimoji="1" lang="en-US" altLang="zh-TW" dirty="0"/>
                  <a:t>literal </a:t>
                </a:r>
                <a:r>
                  <a:rPr kumimoji="1" lang="zh-TW" altLang="en-US" dirty="0"/>
                  <a:t>是否被觸碰</a:t>
                </a:r>
                <a:r>
                  <a:rPr kumimoji="1" lang="en-US" altLang="zh-TW" dirty="0"/>
                  <a:t>(shoot)</a:t>
                </a:r>
                <a:r>
                  <a:rPr kumimoji="1" lang="zh-TW" altLang="en-US" dirty="0"/>
                  <a:t> 若</a:t>
                </a:r>
                <a:r>
                  <a:rPr kumimoji="1" lang="zh-TW" altLang="en-US" b="1" dirty="0">
                    <a:solidFill>
                      <a:srgbClr val="FF0000"/>
                    </a:solidFill>
                  </a:rPr>
                  <a:t>有</a:t>
                </a:r>
                <a:r>
                  <a:rPr kumimoji="1" lang="zh-TW" altLang="en-US" dirty="0"/>
                  <a:t>則優先度</a:t>
                </a:r>
                <a:r>
                  <a:rPr kumimoji="1" lang="zh-TW" altLang="en-US" b="1" dirty="0">
                    <a:solidFill>
                      <a:srgbClr val="FF0000"/>
                    </a:solidFill>
                  </a:rPr>
                  <a:t>降低</a:t>
                </a:r>
                <a:r>
                  <a:rPr kumimoji="1" lang="en-US" altLang="zh-TW" dirty="0"/>
                  <a:t> (</a:t>
                </a:r>
                <a:r>
                  <a:rPr kumimoji="1" lang="zh-TW" altLang="en-US" dirty="0"/>
                  <a:t>也就是優先展開那些</a:t>
                </a:r>
                <a:r>
                  <a:rPr kumimoji="1" lang="en-US" altLang="zh-TW" dirty="0"/>
                  <a:t> literals </a:t>
                </a:r>
                <a:r>
                  <a:rPr kumimoji="1" lang="zh-TW" altLang="en-US" dirty="0"/>
                  <a:t>完全沒出現在</a:t>
                </a:r>
                <a:r>
                  <a:rPr kumimoji="1" lang="en-US" altLang="zh-TW" dirty="0"/>
                  <a:t> shoot </a:t>
                </a:r>
                <a:r>
                  <a:rPr kumimoji="1" lang="zh-TW" altLang="en-US" dirty="0"/>
                  <a:t>的</a:t>
                </a:r>
                <a:r>
                  <a:rPr kumimoji="1" lang="en-US" altLang="zh-TW" dirty="0"/>
                  <a:t> monotone clause)</a:t>
                </a:r>
              </a:p>
              <a:p>
                <a:endParaRPr kumimoji="1" lang="en-US" altLang="zh-TW" dirty="0"/>
              </a:p>
              <a:p>
                <a:endParaRPr kumimoji="1" lang="en-US" altLang="zh-TW" dirty="0"/>
              </a:p>
              <a:p>
                <a:r>
                  <a:rPr kumimoji="1" lang="zh-TW" altLang="en-US" dirty="0"/>
                  <a:t>假設我們當前設定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𝑠h𝑜𝑜𝑡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且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,</a:t>
                </a:r>
              </a:p>
              <a:p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23D29A2-8D80-821D-75B3-7BC96CC5AD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616" r="-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4FD5EFF-EC56-199A-E064-E5EA1352E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5778596"/>
                  </p:ext>
                </p:extLst>
              </p:nvPr>
            </p:nvGraphicFramePr>
            <p:xfrm>
              <a:off x="645459" y="3297714"/>
              <a:ext cx="11026568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8321">
                      <a:extLst>
                        <a:ext uri="{9D8B030D-6E8A-4147-A177-3AD203B41FA5}">
                          <a16:colId xmlns:a16="http://schemas.microsoft.com/office/drawing/2014/main" val="884514667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066575260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1363296989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1622556006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408175711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147845416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987627283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8023334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0942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𝑇𝑦𝑝𝑒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ec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sc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7232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94FD5EFF-EC56-199A-E064-E5EA1352E6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5778596"/>
                  </p:ext>
                </p:extLst>
              </p:nvPr>
            </p:nvGraphicFramePr>
            <p:xfrm>
              <a:off x="645459" y="3297714"/>
              <a:ext cx="11026568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8321">
                      <a:extLst>
                        <a:ext uri="{9D8B030D-6E8A-4147-A177-3AD203B41FA5}">
                          <a16:colId xmlns:a16="http://schemas.microsoft.com/office/drawing/2014/main" val="884514667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066575260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1363296989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1622556006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408175711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147845416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987627283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8023334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917" t="-6667" r="-70000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0942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917" t="-106667" r="-70000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ec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sc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7232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5FCBB408-D205-16E4-C956-385ED99432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1511767"/>
                  </p:ext>
                </p:extLst>
              </p:nvPr>
            </p:nvGraphicFramePr>
            <p:xfrm>
              <a:off x="645460" y="4683550"/>
              <a:ext cx="11026576" cy="1158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8322">
                      <a:extLst>
                        <a:ext uri="{9D8B030D-6E8A-4147-A177-3AD203B41FA5}">
                          <a16:colId xmlns:a16="http://schemas.microsoft.com/office/drawing/2014/main" val="1799784275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1709551592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4190950781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2246082820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2424469416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333737317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1237238638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967730732"/>
                        </a:ext>
                      </a:extLst>
                    </a:gridCol>
                  </a:tblGrid>
                  <a:tr h="1094297">
                    <a:tc>
                      <a:txBody>
                        <a:bodyPr/>
                        <a:lstStyle/>
                        <a:p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(¬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(¬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TW" sz="1400" b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(¬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∨…)</m:t>
                                </m:r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b="1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∨…)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∨…)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0300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5FCBB408-D205-16E4-C956-385ED99432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1511767"/>
                  </p:ext>
                </p:extLst>
              </p:nvPr>
            </p:nvGraphicFramePr>
            <p:xfrm>
              <a:off x="645460" y="4683550"/>
              <a:ext cx="11026576" cy="1158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8322">
                      <a:extLst>
                        <a:ext uri="{9D8B030D-6E8A-4147-A177-3AD203B41FA5}">
                          <a16:colId xmlns:a16="http://schemas.microsoft.com/office/drawing/2014/main" val="1799784275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1709551592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4190950781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2246082820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2424469416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333737317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1237238638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967730732"/>
                        </a:ext>
                      </a:extLst>
                    </a:gridCol>
                  </a:tblGrid>
                  <a:tr h="1158240">
                    <a:tc>
                      <a:txBody>
                        <a:bodyPr/>
                        <a:lstStyle/>
                        <a:p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100917" r="-600000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2778" r="-505556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300000" r="-400917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400000" r="-300917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500000" r="-200917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605556" r="-102778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699083" r="-1835" b="-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6030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F002353-F926-7D44-49BC-7B8A1ADB3B78}"/>
                  </a:ext>
                </a:extLst>
              </p:cNvPr>
              <p:cNvSpPr txBox="1"/>
              <p:nvPr/>
            </p:nvSpPr>
            <p:spPr>
              <a:xfrm>
                <a:off x="1075008" y="5960140"/>
                <a:ext cx="6234950" cy="798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=−3+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positive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untouched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F002353-F926-7D44-49BC-7B8A1ADB3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08" y="5960140"/>
                <a:ext cx="6234950" cy="798232"/>
              </a:xfrm>
              <a:prstGeom prst="rect">
                <a:avLst/>
              </a:prstGeom>
              <a:blipFill>
                <a:blip r:embed="rId7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AA38AC8-26FA-8A09-A108-B2CA89FAEC27}"/>
              </a:ext>
            </a:extLst>
          </p:cNvPr>
          <p:cNvCxnSpPr>
            <a:cxnSpLocks/>
          </p:cNvCxnSpPr>
          <p:nvPr/>
        </p:nvCxnSpPr>
        <p:spPr>
          <a:xfrm>
            <a:off x="7535580" y="3023719"/>
            <a:ext cx="0" cy="315324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126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11C699-3BBC-59B9-7E6C-397B6B8C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000" dirty="0"/>
              <a:t>Q2.</a:t>
            </a:r>
            <a:r>
              <a:rPr kumimoji="1" lang="zh-TW" altLang="en-US" sz="4000" dirty="0"/>
              <a:t>在不同的</a:t>
            </a:r>
            <a:r>
              <a:rPr kumimoji="1" lang="en-US" altLang="zh-TW" sz="4000" dirty="0"/>
              <a:t> clause</a:t>
            </a:r>
            <a:r>
              <a:rPr kumimoji="1" lang="zh-TW" altLang="en-US" sz="4000" dirty="0"/>
              <a:t> 間</a:t>
            </a:r>
            <a:r>
              <a:rPr kumimoji="1" lang="en-US" altLang="zh-TW" sz="4000" dirty="0"/>
              <a:t>, </a:t>
            </a:r>
            <a:r>
              <a:rPr kumimoji="1" lang="zh-TW" altLang="en-US" sz="4000" dirty="0"/>
              <a:t>哪種子句應該優先展開</a:t>
            </a:r>
            <a:r>
              <a:rPr kumimoji="1" lang="en-US" altLang="zh-TW" sz="4000" dirty="0"/>
              <a:t> ?</a:t>
            </a:r>
            <a:endParaRPr kumimoji="1" lang="zh-TW" altLang="en-US" sz="4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8B3BE-0D2C-660E-05DC-BFDEBADDB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這邊我覺得是不一定</a:t>
            </a:r>
            <a:r>
              <a:rPr kumimoji="1" lang="en-US" altLang="zh-TW" dirty="0"/>
              <a:t>, </a:t>
            </a:r>
            <a:r>
              <a:rPr kumimoji="1" lang="zh-TW" altLang="en-US" dirty="0"/>
              <a:t>且毫無直觀單純的判斷方法</a:t>
            </a:r>
            <a:r>
              <a:rPr kumimoji="1" lang="en-US" altLang="zh-TW" dirty="0"/>
              <a:t>.</a:t>
            </a:r>
          </a:p>
          <a:p>
            <a:pPr marL="0" indent="0">
              <a:buNone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45260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E1CDC59-7A71-F3F4-4293-5B56B5FF20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E1CDC59-7A71-F3F4-4293-5B56B5FF20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551E98-B3B7-9FDF-45BD-8C725900A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kumimoji="1" lang="zh-TW" altLang="en-US" dirty="0"/>
              <a:t>基於前頁的結論我們只知道他可能有優先順序</a:t>
            </a:r>
            <a:r>
              <a:rPr kumimoji="1" lang="en-US" altLang="zh-TW" dirty="0"/>
              <a:t>, </a:t>
            </a:r>
            <a:r>
              <a:rPr kumimoji="1" lang="zh-TW" altLang="en-US" dirty="0"/>
              <a:t>但不清楚如何得到</a:t>
            </a:r>
            <a:r>
              <a:rPr kumimoji="1" lang="en-US" altLang="zh-TW" dirty="0"/>
              <a:t>.</a:t>
            </a:r>
          </a:p>
          <a:p>
            <a:pPr>
              <a:lnSpc>
                <a:spcPct val="110000"/>
              </a:lnSpc>
            </a:pPr>
            <a:r>
              <a:rPr kumimoji="1" lang="zh-TW" altLang="en-US" dirty="0"/>
              <a:t>這裏我提出一個想法去優化</a:t>
            </a:r>
            <a:r>
              <a:rPr kumimoji="1" lang="en-US" altLang="zh-TW" dirty="0"/>
              <a:t>:</a:t>
            </a:r>
          </a:p>
          <a:p>
            <a:pPr lvl="1">
              <a:lnSpc>
                <a:spcPct val="110000"/>
              </a:lnSpc>
            </a:pPr>
            <a:r>
              <a:rPr kumimoji="1" lang="zh-TW" altLang="en-US" dirty="0"/>
              <a:t>更依賴</a:t>
            </a:r>
            <a:r>
              <a:rPr kumimoji="1" lang="en-US" altLang="zh-TW" dirty="0"/>
              <a:t> shoot</a:t>
            </a:r>
            <a:r>
              <a:rPr kumimoji="1" lang="zh-TW" altLang="en-US" dirty="0"/>
              <a:t> 的資訊</a:t>
            </a:r>
            <a:r>
              <a:rPr kumimoji="1" lang="en-US" altLang="zh-TW" dirty="0"/>
              <a:t>, </a:t>
            </a:r>
            <a:r>
              <a:rPr kumimoji="1" lang="zh-TW" altLang="en-US" dirty="0"/>
              <a:t>去提前判讀</a:t>
            </a:r>
            <a:r>
              <a:rPr kumimoji="1" lang="en-US" altLang="zh-TW" dirty="0"/>
              <a:t>, </a:t>
            </a:r>
            <a:r>
              <a:rPr kumimoji="1" lang="zh-TW" altLang="en-US" dirty="0"/>
              <a:t>得以提早結束多餘分枝</a:t>
            </a:r>
            <a:r>
              <a:rPr kumimoji="1" lang="en-US" altLang="zh-TW" dirty="0"/>
              <a:t>.</a:t>
            </a:r>
          </a:p>
          <a:p>
            <a:pPr lvl="1">
              <a:lnSpc>
                <a:spcPct val="110000"/>
              </a:lnSpc>
            </a:pPr>
            <a:r>
              <a:rPr kumimoji="1" lang="zh-TW" altLang="en-US" dirty="0"/>
              <a:t>分枝越少也代表多餘的</a:t>
            </a:r>
            <a:r>
              <a:rPr kumimoji="1" lang="en-US" altLang="zh-TW" dirty="0"/>
              <a:t> non-minimal </a:t>
            </a:r>
            <a:r>
              <a:rPr kumimoji="1" lang="zh-TW" altLang="en-US" dirty="0"/>
              <a:t>會減少</a:t>
            </a:r>
            <a:r>
              <a:rPr kumimoji="1" lang="en-US" altLang="zh-TW" dirty="0"/>
              <a:t>(</a:t>
            </a:r>
            <a:r>
              <a:rPr kumimoji="1" lang="zh-TW" altLang="en-US" dirty="0"/>
              <a:t>但不保證不存在</a:t>
            </a:r>
            <a:r>
              <a:rPr kumimoji="1" lang="en-US" altLang="zh-TW" dirty="0"/>
              <a:t>)</a:t>
            </a:r>
          </a:p>
          <a:p>
            <a:pPr marL="457200" lvl="1" indent="0">
              <a:lnSpc>
                <a:spcPct val="110000"/>
              </a:lnSpc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1235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5D34C99-159D-5F86-B72F-49E4BD1D73F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設計</a:t>
                </a:r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5D34C99-159D-5F86-B72F-49E4BD1D7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546369E-8335-45D8-6184-5928C0FDA4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sz="2800" b="0" dirty="0"/>
                  <a:t>在前一版考量了子句間的優先度</a:t>
                </a:r>
                <a:r>
                  <a:rPr kumimoji="1" lang="en-US" altLang="zh-TW" sz="2800" b="0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sz="2800" b="0" i="1" dirty="0" smtClean="0">
                        <a:latin typeface="Cambria Math" panose="02040503050406030204" pitchFamily="18" charset="0"/>
                      </a:rPr>
                      <m:t>𝑃𝑟𝑜𝑐𝑒𝑠𝑠</m:t>
                    </m:r>
                  </m:oMath>
                </a14:m>
                <a:r>
                  <a:rPr kumimoji="1" lang="en-US" altLang="zh-TW" sz="2800" b="0" dirty="0"/>
                  <a:t>), </a:t>
                </a:r>
                <a:r>
                  <a:rPr kumimoji="1" lang="zh-TW" altLang="en-US" sz="2800" b="0" dirty="0"/>
                  <a:t>其本質在於利用</a:t>
                </a:r>
                <a:r>
                  <a:rPr kumimoji="1" lang="en-US" altLang="zh-TW" sz="2800" b="0" dirty="0"/>
                  <a:t> shoot</a:t>
                </a:r>
                <a:r>
                  <a:rPr kumimoji="1" lang="zh-TW" altLang="en-US" sz="2800" b="0" dirty="0"/>
                  <a:t> 去減少多餘的展開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並基於之前的啟發式去做展開</a:t>
                </a:r>
                <a:r>
                  <a:rPr kumimoji="1" lang="en-US" altLang="zh-TW" dirty="0"/>
                  <a:t>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4→6</m:t>
                    </m:r>
                  </m:oMath>
                </a14:m>
                <a:r>
                  <a:rPr kumimoji="1"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zh-TW" altLang="en-US" dirty="0">
                    <a:latin typeface="Cambria Math" panose="02040503050406030204" pitchFamily="18" charset="0"/>
                  </a:rPr>
                  <a:t>為了區分</a:t>
                </a:r>
                <a:r>
                  <a:rPr kumimoji="1" lang="en-US" altLang="zh-TW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𝑢𝑐</m:t>
                    </m:r>
                  </m:oMath>
                </a14:m>
                <a:r>
                  <a:rPr kumimoji="1" lang="en-US" altLang="zh-TW" i="1" dirty="0">
                    <a:latin typeface="Cambria Math" panose="02040503050406030204" pitchFamily="18" charset="0"/>
                  </a:rPr>
                  <a:t> </a:t>
                </a:r>
                <a:r>
                  <a:rPr kumimoji="1" lang="zh-TW" altLang="en-US" dirty="0">
                    <a:latin typeface="Cambria Math" panose="02040503050406030204" pitchFamily="18" charset="0"/>
                  </a:rPr>
                  <a:t>及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𝑤𝑢𝑝𝑐</m:t>
                    </m:r>
                  </m:oMath>
                </a14:m>
                <a:r>
                  <a:rPr kumimoji="1" lang="en-US" altLang="zh-TW" dirty="0">
                    <a:latin typeface="Cambria Math" panose="02040503050406030204" pitchFamily="18" charset="0"/>
                  </a:rPr>
                  <a:t>) </a:t>
                </a:r>
              </a:p>
              <a:p>
                <a:pPr marL="45720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−#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−#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+3⋅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en-US" altLang="zh-TW" dirty="0"/>
              </a:p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那這邊我的設計會圍繞著</a:t>
                </a:r>
                <a:r>
                  <a:rPr kumimoji="1" lang="en-US" altLang="zh-TW" dirty="0"/>
                  <a:t> shoot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跟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: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子句間</a:t>
                </a:r>
                <a:endParaRPr kumimoji="1" lang="en-US" altLang="zh-TW" dirty="0"/>
              </a:p>
              <a:p>
                <a:pPr marL="1371600" lvl="2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若無有效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shoot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 的資訊可用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考量子句變數分佈範圍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大者為優先度高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.</a:t>
                </a:r>
              </a:p>
              <a:p>
                <a:pPr marL="1371600" lvl="2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若有有效</a:t>
                </a:r>
                <a:r>
                  <a:rPr kumimoji="1" lang="en-US" altLang="zh-TW" dirty="0"/>
                  <a:t> shoot</a:t>
                </a:r>
                <a:r>
                  <a:rPr kumimoji="1" lang="zh-TW" altLang="en-US" dirty="0"/>
                  <a:t> 的資訊可用</a:t>
                </a:r>
                <a:r>
                  <a:rPr kumimoji="1" lang="en-US" altLang="zh-TW" dirty="0"/>
                  <a:t>:</a:t>
                </a:r>
              </a:p>
              <a:p>
                <a:pPr marL="1828800" lvl="3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若可選擇的子句中全部變數都包含在</a:t>
                </a:r>
                <a:r>
                  <a:rPr kumimoji="1" lang="en-US" altLang="zh-TW" dirty="0"/>
                  <a:t> shoot </a:t>
                </a:r>
                <a:r>
                  <a:rPr kumimoji="1" lang="zh-TW" altLang="en-US" dirty="0"/>
                  <a:t>內的子句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則直接返回不做</a:t>
                </a:r>
                <a:r>
                  <a:rPr kumimoji="1" lang="en-US" altLang="zh-TW" dirty="0"/>
                  <a:t>.</a:t>
                </a:r>
              </a:p>
              <a:p>
                <a:pPr marL="1828800" lvl="3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若可選擇的子句中有部分變數不包含在</a:t>
                </a:r>
                <a:r>
                  <a:rPr kumimoji="1" lang="en-US" altLang="zh-TW" dirty="0"/>
                  <a:t> shoot</a:t>
                </a:r>
                <a:r>
                  <a:rPr kumimoji="1" lang="zh-TW" altLang="en-US" dirty="0"/>
                  <a:t> 內的子句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不包含的變數數量少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優先度越高</a:t>
                </a:r>
                <a:r>
                  <a:rPr kumimoji="1" lang="en-US" altLang="zh-TW" dirty="0"/>
                  <a:t>.</a:t>
                </a:r>
              </a:p>
              <a:p>
                <a:pPr lvl="4">
                  <a:lnSpc>
                    <a:spcPct val="110000"/>
                  </a:lnSpc>
                </a:pP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若有多個候選人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則考量子句變數分佈範圍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大者為優先度高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.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子句內</a:t>
                </a:r>
                <a:r>
                  <a:rPr kumimoji="1" lang="en-US" altLang="zh-TW" dirty="0"/>
                  <a:t>(</a:t>
                </a:r>
                <a:r>
                  <a:rPr kumimoji="1" lang="zh-TW" altLang="en-US" dirty="0"/>
                  <a:t>先使用原先那套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𝑃𝑟𝑜𝑐𝑒𝑠𝑠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不知道就隨機</a:t>
                </a:r>
                <a:r>
                  <a:rPr kumimoji="1" lang="en-US" altLang="zh-TW" dirty="0"/>
                  <a:t>)</a:t>
                </a:r>
              </a:p>
              <a:p>
                <a:pPr marL="1371600" lvl="2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若子句內變數在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𝑃𝑟𝑜𝑐𝑒𝑠𝑠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下有優先順序則依照優先順序做展開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.  (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即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kumimoji="1" lang="en-US" altLang="zh-TW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)</a:t>
                </a:r>
              </a:p>
              <a:p>
                <a:pPr marL="1371600" lvl="2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若存在部分沒有辦法判斷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則部分變數考量其變數分佈範圍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部分變數範圍大者為優先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(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若仍然分不出來則隨機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)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zh-TW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lvl="3">
                  <a:lnSpc>
                    <a:spcPct val="110000"/>
                  </a:lnSpc>
                </a:pP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除了最大優先度的變數以外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其餘變數則在考慮其展開後公式內不含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 shoot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 內任何變數的子句數量來決定順序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, </a:t>
                </a:r>
                <a:r>
                  <a:rPr kumimoji="1" lang="zh-TW" altLang="en-US" dirty="0">
                    <a:solidFill>
                      <a:schemeClr val="bg2">
                        <a:lumMod val="75000"/>
                      </a:schemeClr>
                    </a:solidFill>
                  </a:rPr>
                  <a:t>大則優先</a:t>
                </a:r>
                <a:r>
                  <a:rPr kumimoji="1" lang="en-US" altLang="zh-TW" dirty="0">
                    <a:solidFill>
                      <a:schemeClr val="bg2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D546369E-8335-45D8-6184-5928C0FDA4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03" t="-14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355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0DB171-F525-0C56-6146-174E442C2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pq</a:t>
            </a:r>
            <a:r>
              <a:rPr kumimoji="1" lang="en-US" altLang="zh-TW" dirty="0"/>
              <a:t> </a:t>
            </a:r>
            <a:r>
              <a:rPr kumimoji="1" lang="zh-TW" altLang="en-US" dirty="0"/>
              <a:t>鍵值更新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9841446-0F97-18A0-011C-C1173884D0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考慮添加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進入</a:t>
                </a:r>
                <a:r>
                  <a:rPr kumimoji="1" lang="en-US" altLang="zh-TW" dirty="0"/>
                  <a:t> shoot, </a:t>
                </a:r>
                <a:r>
                  <a:rPr kumimoji="1" lang="zh-TW" altLang="en-US" dirty="0"/>
                  <a:t>此時我們需要對所有</a:t>
                </a:r>
                <a:r>
                  <a:rPr kumimoji="1" lang="en-US" altLang="zh-TW" dirty="0"/>
                  <a:t> positive clauses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⊇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進行鍵值更新</a:t>
                </a:r>
                <a:r>
                  <a:rPr kumimoji="1" lang="en-US" altLang="zh-TW" dirty="0"/>
                  <a:t>. (</a:t>
                </a:r>
                <a:r>
                  <a:rPr kumimoji="1" lang="zh-TW" altLang="en-US" dirty="0"/>
                  <a:t>為了保證有效的利用</a:t>
                </a:r>
                <a:r>
                  <a:rPr kumimoji="1" lang="en-US" altLang="zh-TW" dirty="0"/>
                  <a:t> shoot</a:t>
                </a:r>
                <a:r>
                  <a:rPr kumimoji="1" lang="zh-TW" altLang="en-US" dirty="0"/>
                  <a:t> 給的資訊</a:t>
                </a:r>
                <a:r>
                  <a:rPr kumimoji="1" lang="en-US" altLang="zh-TW" dirty="0"/>
                  <a:t>)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p"/>
                </a:pPr>
                <a:r>
                  <a:rPr kumimoji="1" lang="en-US" altLang="zh-TW" b="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𝑢𝑝𝑐</m:t>
                    </m:r>
                  </m:oMath>
                </a14:m>
                <a:r>
                  <a:rPr kumimoji="1" lang="en-US" altLang="zh-TW" dirty="0"/>
                  <a:t> : </a:t>
                </a:r>
                <a:r>
                  <a:rPr kumimoji="1" lang="zh-TW" altLang="en-US" dirty="0"/>
                  <a:t>沒用的</a:t>
                </a:r>
                <a:r>
                  <a:rPr kumimoji="1" lang="en-US" altLang="zh-TW" dirty="0"/>
                  <a:t> positive clause</a:t>
                </a:r>
              </a:p>
              <a:p>
                <a:pPr lvl="2">
                  <a:lnSpc>
                    <a:spcPct val="110000"/>
                  </a:lnSpc>
                </a:pPr>
                <a:r>
                  <a:rPr kumimoji="1" lang="zh-TW" altLang="en-US" dirty="0"/>
                  <a:t>如果此時發現存在一個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𝑢𝑝𝑐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則直接返回</a:t>
                </a:r>
                <a:r>
                  <a:rPr kumimoji="1" lang="en-US" altLang="zh-TW" dirty="0"/>
                  <a:t>.</a:t>
                </a:r>
              </a:p>
              <a:p>
                <a:pPr lvl="1">
                  <a:lnSpc>
                    <a:spcPct val="110000"/>
                  </a:lnSpc>
                  <a:buFont typeface="Wingdings" pitchFamily="2" charset="2"/>
                  <a:buChar char="p"/>
                </a:pP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𝑤𝑢𝑝𝑐</m:t>
                    </m:r>
                  </m:oMath>
                </a14:m>
                <a:r>
                  <a:rPr kumimoji="1" lang="en-US" altLang="zh-TW" dirty="0"/>
                  <a:t>: </a:t>
                </a:r>
                <a:r>
                  <a:rPr kumimoji="1" lang="zh-TW" altLang="en-US" dirty="0"/>
                  <a:t>有一些沒用的變數</a:t>
                </a:r>
                <a:r>
                  <a:rPr kumimoji="1" lang="en-US" altLang="zh-TW" dirty="0"/>
                  <a:t>(</a:t>
                </a:r>
                <a:r>
                  <a:rPr kumimoji="1" lang="zh-TW" altLang="en-US" dirty="0"/>
                  <a:t>存在於</a:t>
                </a:r>
                <a:r>
                  <a:rPr kumimoji="1" lang="en-US" altLang="zh-TW" dirty="0"/>
                  <a:t> shoot </a:t>
                </a:r>
                <a:r>
                  <a:rPr kumimoji="1" lang="zh-TW" altLang="en-US" dirty="0"/>
                  <a:t>內</a:t>
                </a:r>
                <a:r>
                  <a:rPr kumimoji="1" lang="en-US" altLang="zh-TW" dirty="0"/>
                  <a:t>)</a:t>
                </a:r>
              </a:p>
              <a:p>
                <a:pPr lvl="2">
                  <a:lnSpc>
                    <a:spcPct val="110000"/>
                  </a:lnSpc>
                </a:pPr>
                <a:r>
                  <a:rPr kumimoji="1" lang="zh-TW" altLang="en-US" dirty="0"/>
                  <a:t>更新的值就以扣掉不在</a:t>
                </a:r>
                <a:r>
                  <a:rPr kumimoji="1" lang="en-US" altLang="zh-TW" dirty="0"/>
                  <a:t> shoot</a:t>
                </a:r>
                <a:r>
                  <a:rPr kumimoji="1" lang="zh-TW" altLang="en-US" dirty="0"/>
                  <a:t> 內的變數量乘以</a:t>
                </a:r>
                <a:r>
                  <a:rPr kumimoji="1" lang="en-US" altLang="zh-TW" dirty="0"/>
                  <a:t> 4 </a:t>
                </a:r>
                <a:r>
                  <a:rPr kumimoji="1" lang="zh-TW" altLang="en-US" dirty="0"/>
                  <a:t>為準</a:t>
                </a:r>
                <a:r>
                  <a:rPr kumimoji="1" lang="en-US" altLang="zh-TW" dirty="0"/>
                  <a:t>. (</a:t>
                </a:r>
                <a:r>
                  <a:rPr kumimoji="1" lang="zh-TW" altLang="en-US" dirty="0"/>
                  <a:t>越多優先度越小</a:t>
                </a:r>
                <a:r>
                  <a:rPr kumimoji="1" lang="en-US" altLang="zh-TW" dirty="0"/>
                  <a:t>)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9841446-0F97-18A0-011C-C1173884D0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>
            <a:extLst>
              <a:ext uri="{FF2B5EF4-FFF2-40B4-BE49-F238E27FC236}">
                <a16:creationId xmlns:a16="http://schemas.microsoft.com/office/drawing/2014/main" id="{74EC5624-38F6-C4AA-376B-6E7A2E5DE0A3}"/>
              </a:ext>
            </a:extLst>
          </p:cNvPr>
          <p:cNvGrpSpPr/>
          <p:nvPr/>
        </p:nvGrpSpPr>
        <p:grpSpPr>
          <a:xfrm>
            <a:off x="0" y="5439180"/>
            <a:ext cx="12237143" cy="1053695"/>
            <a:chOff x="-451297" y="5379900"/>
            <a:chExt cx="12237143" cy="1053695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E0556FA5-F783-617C-4600-1C874F34FDA2}"/>
                </a:ext>
              </a:extLst>
            </p:cNvPr>
            <p:cNvGrpSpPr/>
            <p:nvPr/>
          </p:nvGrpSpPr>
          <p:grpSpPr>
            <a:xfrm>
              <a:off x="94129" y="5391372"/>
              <a:ext cx="11691717" cy="1042223"/>
              <a:chOff x="-1223683" y="5143502"/>
              <a:chExt cx="11691717" cy="1042223"/>
            </a:xfrm>
          </p:grpSpPr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733EE059-0FE4-E5C9-217F-E84FB51E6BF7}"/>
                  </a:ext>
                </a:extLst>
              </p:cNvPr>
              <p:cNvGrpSpPr/>
              <p:nvPr/>
            </p:nvGrpSpPr>
            <p:grpSpPr>
              <a:xfrm>
                <a:off x="-1223683" y="5143502"/>
                <a:ext cx="11486920" cy="1042223"/>
                <a:chOff x="-1223683" y="5086350"/>
                <a:chExt cx="11486920" cy="1042223"/>
              </a:xfrm>
            </p:grpSpPr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121C4C8F-F907-1F14-FC8D-7E8A281904D4}"/>
                    </a:ext>
                  </a:extLst>
                </p:cNvPr>
                <p:cNvGrpSpPr/>
                <p:nvPr/>
              </p:nvGrpSpPr>
              <p:grpSpPr>
                <a:xfrm>
                  <a:off x="-1223683" y="5086350"/>
                  <a:ext cx="11259671" cy="651477"/>
                  <a:chOff x="-1223683" y="5086350"/>
                  <a:chExt cx="11259671" cy="651477"/>
                </a:xfrm>
              </p:grpSpPr>
              <p:cxnSp>
                <p:nvCxnSpPr>
                  <p:cNvPr id="41" name="直線接點 40">
                    <a:extLst>
                      <a:ext uri="{FF2B5EF4-FFF2-40B4-BE49-F238E27FC236}">
                        <a16:creationId xmlns:a16="http://schemas.microsoft.com/office/drawing/2014/main" id="{35D14600-EF5F-1859-34C3-A5D72A4BD3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-1223683" y="5272088"/>
                    <a:ext cx="11259671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接點 41">
                    <a:extLst>
                      <a:ext uri="{FF2B5EF4-FFF2-40B4-BE49-F238E27FC236}">
                        <a16:creationId xmlns:a16="http://schemas.microsoft.com/office/drawing/2014/main" id="{F7BDAC6C-AE4E-A454-5A91-D873EB25180F}"/>
                      </a:ext>
                    </a:extLst>
                  </p:cNvPr>
                  <p:cNvCxnSpPr/>
                  <p:nvPr/>
                </p:nvCxnSpPr>
                <p:spPr>
                  <a:xfrm>
                    <a:off x="3023906" y="5086350"/>
                    <a:ext cx="0" cy="642937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接點 42">
                    <a:extLst>
                      <a:ext uri="{FF2B5EF4-FFF2-40B4-BE49-F238E27FC236}">
                        <a16:creationId xmlns:a16="http://schemas.microsoft.com/office/drawing/2014/main" id="{11D95E95-5601-48E3-4160-4AED63695435}"/>
                      </a:ext>
                    </a:extLst>
                  </p:cNvPr>
                  <p:cNvCxnSpPr/>
                  <p:nvPr/>
                </p:nvCxnSpPr>
                <p:spPr>
                  <a:xfrm>
                    <a:off x="3903288" y="5086350"/>
                    <a:ext cx="0" cy="642937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直線接點 43">
                    <a:extLst>
                      <a:ext uri="{FF2B5EF4-FFF2-40B4-BE49-F238E27FC236}">
                        <a16:creationId xmlns:a16="http://schemas.microsoft.com/office/drawing/2014/main" id="{8246A5E5-2147-8FC1-A484-10C86A6772A5}"/>
                      </a:ext>
                    </a:extLst>
                  </p:cNvPr>
                  <p:cNvCxnSpPr/>
                  <p:nvPr/>
                </p:nvCxnSpPr>
                <p:spPr>
                  <a:xfrm>
                    <a:off x="4873438" y="5086350"/>
                    <a:ext cx="0" cy="642937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直線接點 44">
                    <a:extLst>
                      <a:ext uri="{FF2B5EF4-FFF2-40B4-BE49-F238E27FC236}">
                        <a16:creationId xmlns:a16="http://schemas.microsoft.com/office/drawing/2014/main" id="{A2012E2F-B447-6E26-487E-1BF02BD99F6A}"/>
                      </a:ext>
                    </a:extLst>
                  </p:cNvPr>
                  <p:cNvCxnSpPr/>
                  <p:nvPr/>
                </p:nvCxnSpPr>
                <p:spPr>
                  <a:xfrm>
                    <a:off x="5791199" y="5086350"/>
                    <a:ext cx="0" cy="642937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線接點 45">
                    <a:extLst>
                      <a:ext uri="{FF2B5EF4-FFF2-40B4-BE49-F238E27FC236}">
                        <a16:creationId xmlns:a16="http://schemas.microsoft.com/office/drawing/2014/main" id="{8BF3F830-2B4D-0CE5-8B91-4186FEB96A37}"/>
                      </a:ext>
                    </a:extLst>
                  </p:cNvPr>
                  <p:cNvCxnSpPr/>
                  <p:nvPr/>
                </p:nvCxnSpPr>
                <p:spPr>
                  <a:xfrm>
                    <a:off x="6662737" y="5086350"/>
                    <a:ext cx="0" cy="642937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接點 46">
                    <a:extLst>
                      <a:ext uri="{FF2B5EF4-FFF2-40B4-BE49-F238E27FC236}">
                        <a16:creationId xmlns:a16="http://schemas.microsoft.com/office/drawing/2014/main" id="{8F7E8068-E703-6970-FEBD-A74D9158141F}"/>
                      </a:ext>
                    </a:extLst>
                  </p:cNvPr>
                  <p:cNvCxnSpPr/>
                  <p:nvPr/>
                </p:nvCxnSpPr>
                <p:spPr>
                  <a:xfrm>
                    <a:off x="8336776" y="5088397"/>
                    <a:ext cx="0" cy="642937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線接點 47">
                    <a:extLst>
                      <a:ext uri="{FF2B5EF4-FFF2-40B4-BE49-F238E27FC236}">
                        <a16:creationId xmlns:a16="http://schemas.microsoft.com/office/drawing/2014/main" id="{5092EECE-1F28-4E2D-B5A1-A81FDC369187}"/>
                      </a:ext>
                    </a:extLst>
                  </p:cNvPr>
                  <p:cNvCxnSpPr/>
                  <p:nvPr/>
                </p:nvCxnSpPr>
                <p:spPr>
                  <a:xfrm>
                    <a:off x="9200870" y="5094890"/>
                    <a:ext cx="0" cy="642937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3" name="文字方塊 32">
                      <a:extLst>
                        <a:ext uri="{FF2B5EF4-FFF2-40B4-BE49-F238E27FC236}">
                          <a16:creationId xmlns:a16="http://schemas.microsoft.com/office/drawing/2014/main" id="{D54510A4-429A-C94E-6EA2-D29309A7AF0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350261" y="5756507"/>
                      <a:ext cx="12287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𝑢</m:t>
                            </m:r>
                            <m:r>
                              <a:rPr kumimoji="1" lang="en-US" altLang="zh-TW" i="1" dirty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𝑐</m:t>
                            </m:r>
                          </m:oMath>
                        </m:oMathPara>
                      </a14:m>
                      <a:endParaRPr kumimoji="1"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33" name="文字方塊 32">
                      <a:extLst>
                        <a:ext uri="{FF2B5EF4-FFF2-40B4-BE49-F238E27FC236}">
                          <a16:creationId xmlns:a16="http://schemas.microsoft.com/office/drawing/2014/main" id="{D54510A4-429A-C94E-6EA2-D29309A7AF0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50261" y="5756507"/>
                      <a:ext cx="1228725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4" name="文字方塊 33">
                      <a:extLst>
                        <a:ext uri="{FF2B5EF4-FFF2-40B4-BE49-F238E27FC236}">
                          <a16:creationId xmlns:a16="http://schemas.microsoft.com/office/drawing/2014/main" id="{42B24612-256F-4E03-48D8-433C12AD27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01555" y="5756507"/>
                      <a:ext cx="12287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𝑝𝑐</m:t>
                            </m:r>
                          </m:oMath>
                        </m:oMathPara>
                      </a14:m>
                      <a:endParaRPr kumimoji="1"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34" name="文字方塊 33">
                      <a:extLst>
                        <a:ext uri="{FF2B5EF4-FFF2-40B4-BE49-F238E27FC236}">
                          <a16:creationId xmlns:a16="http://schemas.microsoft.com/office/drawing/2014/main" id="{42B24612-256F-4E03-48D8-433C12AD27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01555" y="5756507"/>
                      <a:ext cx="1228725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64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5" name="文字方塊 34">
                      <a:extLst>
                        <a:ext uri="{FF2B5EF4-FFF2-40B4-BE49-F238E27FC236}">
                          <a16:creationId xmlns:a16="http://schemas.microsoft.com/office/drawing/2014/main" id="{D231EE48-5A97-C090-3E95-F0CCB720224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45688" y="5729271"/>
                      <a:ext cx="12287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𝑝𝑐</m:t>
                            </m:r>
                          </m:oMath>
                        </m:oMathPara>
                      </a14:m>
                      <a:endParaRPr kumimoji="1"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35" name="文字方塊 34">
                      <a:extLst>
                        <a:ext uri="{FF2B5EF4-FFF2-40B4-BE49-F238E27FC236}">
                          <a16:creationId xmlns:a16="http://schemas.microsoft.com/office/drawing/2014/main" id="{D231EE48-5A97-C090-3E95-F0CCB720224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45688" y="5729271"/>
                      <a:ext cx="1228725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103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" name="文字方塊 35">
                      <a:extLst>
                        <a:ext uri="{FF2B5EF4-FFF2-40B4-BE49-F238E27FC236}">
                          <a16:creationId xmlns:a16="http://schemas.microsoft.com/office/drawing/2014/main" id="{13BF5D5C-F051-B003-7678-F7466476AB7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4521" y="5729287"/>
                      <a:ext cx="12287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𝑝𝑐</m:t>
                            </m:r>
                          </m:oMath>
                        </m:oMathPara>
                      </a14:m>
                      <a:endParaRPr kumimoji="1"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36" name="文字方塊 35">
                      <a:extLst>
                        <a:ext uri="{FF2B5EF4-FFF2-40B4-BE49-F238E27FC236}">
                          <a16:creationId xmlns:a16="http://schemas.microsoft.com/office/drawing/2014/main" id="{13BF5D5C-F051-B003-7678-F7466476AB7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4521" y="5729287"/>
                      <a:ext cx="1228725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103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文字方塊 36">
                      <a:extLst>
                        <a:ext uri="{FF2B5EF4-FFF2-40B4-BE49-F238E27FC236}">
                          <a16:creationId xmlns:a16="http://schemas.microsoft.com/office/drawing/2014/main" id="{8AE6670C-B8CB-D122-32E6-26A0EE086E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3069" y="5729287"/>
                      <a:ext cx="12287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𝑝𝑐</m:t>
                            </m:r>
                          </m:oMath>
                        </m:oMathPara>
                      </a14:m>
                      <a:endParaRPr kumimoji="1"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37" name="文字方塊 36">
                      <a:extLst>
                        <a:ext uri="{FF2B5EF4-FFF2-40B4-BE49-F238E27FC236}">
                          <a16:creationId xmlns:a16="http://schemas.microsoft.com/office/drawing/2014/main" id="{8AE6670C-B8CB-D122-32E6-26A0EE086E0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03069" y="5729287"/>
                      <a:ext cx="1228725" cy="36933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103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8" name="文字方塊 37">
                      <a:extLst>
                        <a:ext uri="{FF2B5EF4-FFF2-40B4-BE49-F238E27FC236}">
                          <a16:creationId xmlns:a16="http://schemas.microsoft.com/office/drawing/2014/main" id="{646E98F2-3E4F-742B-B8A2-C2A1D33248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62793" y="5759241"/>
                      <a:ext cx="12287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𝑛𝑐</m:t>
                            </m:r>
                          </m:oMath>
                        </m:oMathPara>
                      </a14:m>
                      <a:endParaRPr kumimoji="1"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38" name="文字方塊 37">
                      <a:extLst>
                        <a:ext uri="{FF2B5EF4-FFF2-40B4-BE49-F238E27FC236}">
                          <a16:creationId xmlns:a16="http://schemas.microsoft.com/office/drawing/2014/main" id="{646E98F2-3E4F-742B-B8A2-C2A1D33248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62793" y="5759241"/>
                      <a:ext cx="1228725" cy="36933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9" name="文字方塊 38">
                      <a:extLst>
                        <a:ext uri="{FF2B5EF4-FFF2-40B4-BE49-F238E27FC236}">
                          <a16:creationId xmlns:a16="http://schemas.microsoft.com/office/drawing/2014/main" id="{C7212981-C4C4-FB11-EC32-295722A871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51049" y="5756507"/>
                      <a:ext cx="12287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b="0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𝑒𝑐</m:t>
                            </m:r>
                          </m:oMath>
                        </m:oMathPara>
                      </a14:m>
                      <a:endParaRPr kumimoji="1"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39" name="文字方塊 38">
                      <a:extLst>
                        <a:ext uri="{FF2B5EF4-FFF2-40B4-BE49-F238E27FC236}">
                          <a16:creationId xmlns:a16="http://schemas.microsoft.com/office/drawing/2014/main" id="{C7212981-C4C4-FB11-EC32-295722A871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1049" y="5756507"/>
                      <a:ext cx="1228725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文字方塊 39">
                      <a:extLst>
                        <a:ext uri="{FF2B5EF4-FFF2-40B4-BE49-F238E27FC236}">
                          <a16:creationId xmlns:a16="http://schemas.microsoft.com/office/drawing/2014/main" id="{523C46BF-FFFC-AD91-37CF-B470F3E012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34512" y="5729271"/>
                      <a:ext cx="122872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zh-TW" i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𝑠𝑐</m:t>
                            </m:r>
                          </m:oMath>
                        </m:oMathPara>
                      </a14:m>
                      <a:endParaRPr kumimoji="1" lang="zh-TW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40" name="文字方塊 39">
                      <a:extLst>
                        <a:ext uri="{FF2B5EF4-FFF2-40B4-BE49-F238E27FC236}">
                          <a16:creationId xmlns:a16="http://schemas.microsoft.com/office/drawing/2014/main" id="{523C46BF-FFFC-AD91-37CF-B470F3E012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34512" y="5729271"/>
                      <a:ext cx="1228725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1519ACAB-1E3B-BCF9-E2A9-00BB185BBB46}"/>
                      </a:ext>
                    </a:extLst>
                  </p:cNvPr>
                  <p:cNvSpPr txBox="1"/>
                  <p:nvPr/>
                </p:nvSpPr>
                <p:spPr>
                  <a:xfrm>
                    <a:off x="3157815" y="5464970"/>
                    <a:ext cx="41910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1519ACAB-1E3B-BCF9-E2A9-00BB185BBB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57815" y="5464970"/>
                    <a:ext cx="419102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560ABE68-A4E4-2C70-0AA6-585D2105A2B1}"/>
                      </a:ext>
                    </a:extLst>
                  </p:cNvPr>
                  <p:cNvSpPr txBox="1"/>
                  <p:nvPr/>
                </p:nvSpPr>
                <p:spPr>
                  <a:xfrm>
                    <a:off x="4117890" y="5474490"/>
                    <a:ext cx="41910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560ABE68-A4E4-2C70-0AA6-585D2105A2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7890" y="5474490"/>
                    <a:ext cx="419102" cy="36933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176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文字方塊 25">
                    <a:extLst>
                      <a:ext uri="{FF2B5EF4-FFF2-40B4-BE49-F238E27FC236}">
                        <a16:creationId xmlns:a16="http://schemas.microsoft.com/office/drawing/2014/main" id="{C94AB270-068C-B772-D74E-A0A015852854}"/>
                      </a:ext>
                    </a:extLst>
                  </p:cNvPr>
                  <p:cNvSpPr txBox="1"/>
                  <p:nvPr/>
                </p:nvSpPr>
                <p:spPr>
                  <a:xfrm>
                    <a:off x="4588535" y="5472942"/>
                    <a:ext cx="14763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6" name="文字方塊 25">
                    <a:extLst>
                      <a:ext uri="{FF2B5EF4-FFF2-40B4-BE49-F238E27FC236}">
                        <a16:creationId xmlns:a16="http://schemas.microsoft.com/office/drawing/2014/main" id="{C94AB270-068C-B772-D74E-A0A0158528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8535" y="5472942"/>
                    <a:ext cx="1476363" cy="36933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文字方塊 26">
                    <a:extLst>
                      <a:ext uri="{FF2B5EF4-FFF2-40B4-BE49-F238E27FC236}">
                        <a16:creationId xmlns:a16="http://schemas.microsoft.com/office/drawing/2014/main" id="{38455F19-A8BD-7A6A-D690-604724D72F0D}"/>
                      </a:ext>
                    </a:extLst>
                  </p:cNvPr>
                  <p:cNvSpPr txBox="1"/>
                  <p:nvPr/>
                </p:nvSpPr>
                <p:spPr>
                  <a:xfrm>
                    <a:off x="5500699" y="5479258"/>
                    <a:ext cx="14763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7" name="文字方塊 26">
                    <a:extLst>
                      <a:ext uri="{FF2B5EF4-FFF2-40B4-BE49-F238E27FC236}">
                        <a16:creationId xmlns:a16="http://schemas.microsoft.com/office/drawing/2014/main" id="{38455F19-A8BD-7A6A-D690-604724D72F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0699" y="5479258"/>
                    <a:ext cx="1476363" cy="36933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1DE11D89-8084-FD7A-6CF3-81A59F74D8F4}"/>
                      </a:ext>
                    </a:extLst>
                  </p:cNvPr>
                  <p:cNvSpPr txBox="1"/>
                  <p:nvPr/>
                </p:nvSpPr>
                <p:spPr>
                  <a:xfrm>
                    <a:off x="6669919" y="5447225"/>
                    <a:ext cx="16668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0&lt;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&lt;10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1DE11D89-8084-FD7A-6CF3-81A59F74D8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9919" y="5447225"/>
                    <a:ext cx="1666857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8BA6A194-B786-D336-FF22-92EC49EADC0D}"/>
                      </a:ext>
                    </a:extLst>
                  </p:cNvPr>
                  <p:cNvSpPr txBox="1"/>
                  <p:nvPr/>
                </p:nvSpPr>
                <p:spPr>
                  <a:xfrm>
                    <a:off x="-673026" y="5412060"/>
                    <a:ext cx="197881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−9≤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&lt;−8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8BA6A194-B786-D336-FF22-92EC49EADC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73026" y="5412060"/>
                    <a:ext cx="1978814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02A8D9B0-252E-4F5F-B64B-FA28F35647C6}"/>
                      </a:ext>
                    </a:extLst>
                  </p:cNvPr>
                  <p:cNvSpPr txBox="1"/>
                  <p:nvPr/>
                </p:nvSpPr>
                <p:spPr>
                  <a:xfrm>
                    <a:off x="7920056" y="5439866"/>
                    <a:ext cx="16668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02A8D9B0-252E-4F5F-B64B-FA28F35647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0056" y="5439866"/>
                    <a:ext cx="1666857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CA219FAB-26E3-79C4-544E-3F24AB28AABC}"/>
                      </a:ext>
                    </a:extLst>
                  </p:cNvPr>
                  <p:cNvSpPr txBox="1"/>
                  <p:nvPr/>
                </p:nvSpPr>
                <p:spPr>
                  <a:xfrm>
                    <a:off x="8801177" y="5438040"/>
                    <a:ext cx="16668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oMath>
                      </m:oMathPara>
                    </a14:m>
                    <a:endParaRPr kumimoji="1" lang="zh-TW" altLang="en-US" dirty="0"/>
                  </a:p>
                </p:txBody>
              </p:sp>
            </mc:Choice>
            <mc:Fallback>
              <p:sp>
                <p:nvSpPr>
                  <p:cNvPr id="31" name="文字方塊 30">
                    <a:extLst>
                      <a:ext uri="{FF2B5EF4-FFF2-40B4-BE49-F238E27FC236}">
                        <a16:creationId xmlns:a16="http://schemas.microsoft.com/office/drawing/2014/main" id="{CA219FAB-26E3-79C4-544E-3F24AB28AA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01177" y="5438040"/>
                    <a:ext cx="1666857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8A5F7F37-E897-5E78-86DE-9766A520174E}"/>
                </a:ext>
              </a:extLst>
            </p:cNvPr>
            <p:cNvCxnSpPr/>
            <p:nvPr/>
          </p:nvCxnSpPr>
          <p:spPr>
            <a:xfrm>
              <a:off x="715496" y="5379900"/>
              <a:ext cx="0" cy="6429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55869935-D268-0522-6E63-22B97D28492C}"/>
                </a:ext>
              </a:extLst>
            </p:cNvPr>
            <p:cNvCxnSpPr/>
            <p:nvPr/>
          </p:nvCxnSpPr>
          <p:spPr>
            <a:xfrm>
              <a:off x="2525763" y="5391356"/>
              <a:ext cx="0" cy="6429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8363C684-C848-2B0E-5724-C4DA53CD1874}"/>
                    </a:ext>
                  </a:extLst>
                </p:cNvPr>
                <p:cNvSpPr txBox="1"/>
                <p:nvPr/>
              </p:nvSpPr>
              <p:spPr>
                <a:xfrm>
                  <a:off x="2751932" y="6042849"/>
                  <a:ext cx="1228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𝑤𝑢</m:t>
                        </m:r>
                        <m:r>
                          <a:rPr kumimoji="1" lang="en-US" altLang="zh-TW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</m:oMath>
                    </m:oMathPara>
                  </a14:m>
                  <a:endParaRPr kumimoji="1" lang="zh-TW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8363C684-C848-2B0E-5724-C4DA53CD1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1932" y="6042849"/>
                  <a:ext cx="1228725" cy="369332"/>
                </a:xfrm>
                <a:prstGeom prst="rect">
                  <a:avLst/>
                </a:prstGeom>
                <a:blipFill>
                  <a:blip r:embed="rId2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0C6B307-5D65-A2A9-D01D-150D64D853EB}"/>
                    </a:ext>
                  </a:extLst>
                </p:cNvPr>
                <p:cNvSpPr txBox="1"/>
                <p:nvPr/>
              </p:nvSpPr>
              <p:spPr>
                <a:xfrm>
                  <a:off x="-290810" y="6042849"/>
                  <a:ext cx="12287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𝑢</m:t>
                        </m:r>
                        <m:r>
                          <a:rPr kumimoji="1" lang="en-US" altLang="zh-TW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𝑝𝑐</m:t>
                        </m:r>
                      </m:oMath>
                    </m:oMathPara>
                  </a14:m>
                  <a:endParaRPr kumimoji="1" lang="zh-TW" alt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0C6B307-5D65-A2A9-D01D-150D64D853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90810" y="6042849"/>
                  <a:ext cx="1228725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60FA9EA8-D0E3-9A4B-D760-31C8E6D0866A}"/>
                    </a:ext>
                  </a:extLst>
                </p:cNvPr>
                <p:cNvSpPr txBox="1"/>
                <p:nvPr/>
              </p:nvSpPr>
              <p:spPr>
                <a:xfrm>
                  <a:off x="2306163" y="5639099"/>
                  <a:ext cx="218518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−8≤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&lt;−3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60FA9EA8-D0E3-9A4B-D760-31C8E6D08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6163" y="5639099"/>
                  <a:ext cx="2185186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95C4B861-BBB5-6FA6-E369-64CE9094A893}"/>
                    </a:ext>
                  </a:extLst>
                </p:cNvPr>
                <p:cNvSpPr txBox="1"/>
                <p:nvPr/>
              </p:nvSpPr>
              <p:spPr>
                <a:xfrm>
                  <a:off x="-451297" y="5646343"/>
                  <a:ext cx="166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&lt;−9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95C4B861-BBB5-6FA6-E369-64CE9094A8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51297" y="5646343"/>
                  <a:ext cx="1666857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064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98479F8-1DE8-E604-8497-3B23F30718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與前面幾版比較</a:t>
                </a:r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=20,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=91</m:t>
                    </m:r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98479F8-1DE8-E604-8497-3B23F3071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4">
            <a:extLst>
              <a:ext uri="{FF2B5EF4-FFF2-40B4-BE49-F238E27FC236}">
                <a16:creationId xmlns:a16="http://schemas.microsoft.com/office/drawing/2014/main" id="{308C7635-B768-FC8F-6FD2-DE6D5CD37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276" y="1690688"/>
            <a:ext cx="7989794" cy="485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8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4B7ED53-C4EA-E01A-152A-D228E86D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40271" cy="44605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8C3E6EE-7231-F296-6F40-272BFA1B9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77" y="4114800"/>
            <a:ext cx="4190031" cy="2541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FA4D9C5-4A73-F8C4-F474-AEDE891B366C}"/>
                  </a:ext>
                </a:extLst>
              </p:cNvPr>
              <p:cNvSpPr txBox="1"/>
              <p:nvPr/>
            </p:nvSpPr>
            <p:spPr>
              <a:xfrm>
                <a:off x="2460812" y="5378824"/>
                <a:ext cx="2608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=20,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=91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FA4D9C5-4A73-F8C4-F474-AEDE891B3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12" y="5378824"/>
                <a:ext cx="26087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115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216F8BC-1800-8B95-39A7-927022401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235"/>
            <a:ext cx="7772400" cy="409197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D84B8D7-0D5C-1B0F-0880-DBA16B6D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918" y="3847353"/>
            <a:ext cx="4622800" cy="2794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ADFF27B-6CEF-E86B-543E-86225192DF4C}"/>
                  </a:ext>
                </a:extLst>
              </p:cNvPr>
              <p:cNvSpPr txBox="1"/>
              <p:nvPr/>
            </p:nvSpPr>
            <p:spPr>
              <a:xfrm>
                <a:off x="2460812" y="5378824"/>
                <a:ext cx="26087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=20,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=91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ADFF27B-6CEF-E86B-543E-86225192D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812" y="5378824"/>
                <a:ext cx="260872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401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EE0BF68-1160-831A-A15F-7BF898F6479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zh-TW" altLang="en-US" dirty="0"/>
                  <a:t> 與前面幾版比較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=50,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=218</m:t>
                        </m:r>
                      </m:e>
                    </m:d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DEE0BF68-1160-831A-A15F-7BF898F64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B9E0544A-EFF9-DB75-1605-D3F3A28AB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2" y="1462088"/>
            <a:ext cx="9395011" cy="520635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E1BB435-4CF4-762F-62BB-4F357871B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9448" y="1462088"/>
            <a:ext cx="59436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B96814B-2051-7F57-DB43-E16CE1D5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29" y="73666"/>
            <a:ext cx="9336742" cy="59506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2A9FFCE-6978-D8B1-5306-F9AB4734AA51}"/>
                  </a:ext>
                </a:extLst>
              </p:cNvPr>
              <p:cNvSpPr txBox="1"/>
              <p:nvPr/>
            </p:nvSpPr>
            <p:spPr>
              <a:xfrm>
                <a:off x="2191871" y="6024282"/>
                <a:ext cx="2474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=50,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=218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2A9FFCE-6978-D8B1-5306-F9AB4734A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871" y="6024282"/>
                <a:ext cx="247425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9945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8D9E3B0-A87D-B9DB-27B4-61992D218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215152"/>
            <a:ext cx="9601201" cy="5452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7E349A1-8FAA-89C7-ACE5-B8755BDA2D17}"/>
                  </a:ext>
                </a:extLst>
              </p:cNvPr>
              <p:cNvSpPr txBox="1"/>
              <p:nvPr/>
            </p:nvSpPr>
            <p:spPr>
              <a:xfrm>
                <a:off x="2191871" y="6024282"/>
                <a:ext cx="2474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=50,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=218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7E349A1-8FAA-89C7-ACE5-B8755BDA2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871" y="6024282"/>
                <a:ext cx="247425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01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5018A61-9E1C-2B08-97CB-50EE1A30A1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數據</a:t>
                </a:r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5018A61-9E1C-2B08-97CB-50EE1A30A1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FEB4B3A-4E22-B58B-017B-48C55425094A}"/>
                  </a:ext>
                </a:extLst>
              </p:cNvPr>
              <p:cNvSpPr txBox="1"/>
              <p:nvPr/>
            </p:nvSpPr>
            <p:spPr>
              <a:xfrm>
                <a:off x="605118" y="3523129"/>
                <a:ext cx="16861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𝑐𝑎𝑙𝑙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𝑐𝑜𝑢𝑛𝑡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FEB4B3A-4E22-B58B-017B-48C554250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18" y="3523129"/>
                <a:ext cx="168611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圖片 9">
            <a:extLst>
              <a:ext uri="{FF2B5EF4-FFF2-40B4-BE49-F238E27FC236}">
                <a16:creationId xmlns:a16="http://schemas.microsoft.com/office/drawing/2014/main" id="{6317C7DF-D13D-7FFE-5631-AF876103F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353" y="1600714"/>
            <a:ext cx="8723004" cy="458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51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1660B40-D189-0424-9A41-09E94C9CD4B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觀察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F1660B40-D189-0424-9A41-09E94C9CD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6F1D875-3E34-8143-0676-B16F664B54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觀察到幾乎所有的測資在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1.1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上不管是時間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遞迴呼叫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解數量上都有良好的提升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這裡列出幾點可能的改善或問題</a:t>
                </a:r>
                <a:r>
                  <a:rPr kumimoji="1" lang="en-US" altLang="zh-TW" dirty="0"/>
                  <a:t>: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問題在於如何讓這演算法僅能輸出</a:t>
                </a:r>
                <a:r>
                  <a:rPr kumimoji="1" lang="en-US" altLang="zh-TW" dirty="0"/>
                  <a:t> minimal </a:t>
                </a:r>
                <a:r>
                  <a:rPr kumimoji="1" lang="zh-TW" altLang="en-US" dirty="0"/>
                  <a:t>的解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這也對應著最好的搜尋路徑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而子句間的挑法雖然有</a:t>
                </a:r>
                <a:r>
                  <a:rPr kumimoji="1" lang="en-US" altLang="zh-TW" dirty="0"/>
                  <a:t> shoot</a:t>
                </a:r>
                <a:r>
                  <a:rPr kumimoji="1" lang="zh-TW" altLang="en-US" dirty="0"/>
                  <a:t> 的幫忙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但仍有些狀況沒有</a:t>
                </a:r>
                <a:r>
                  <a:rPr kumimoji="1" lang="en-US" altLang="zh-TW" dirty="0"/>
                  <a:t> shoot</a:t>
                </a:r>
                <a:r>
                  <a:rPr kumimoji="1" lang="zh-TW" altLang="en-US" dirty="0"/>
                  <a:t> 可幫忙判斷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這可能就是那些</a:t>
                </a:r>
                <a:r>
                  <a:rPr kumimoji="1" lang="en-US" altLang="zh-TW" dirty="0"/>
                  <a:t> non-minimal </a:t>
                </a:r>
                <a:r>
                  <a:rPr kumimoji="1" lang="zh-TW" altLang="en-US" dirty="0"/>
                  <a:t>產生的原因</a:t>
                </a:r>
                <a:r>
                  <a:rPr kumimoji="1" lang="en-US" altLang="zh-TW" dirty="0"/>
                  <a:t>.</a:t>
                </a:r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zh-TW" altLang="en-US" dirty="0"/>
                  <a:t>改善的點可能在於原生的公式一開始的結構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但這部分是非常難分辨的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 因為如果很簡單</a:t>
                </a:r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 那就可以直接確定最佳路徑而不需要</a:t>
                </a:r>
                <a:r>
                  <a:rPr kumimoji="1" lang="en-US" altLang="zh-TW" dirty="0"/>
                  <a:t> </a:t>
                </a:r>
                <a:r>
                  <a:rPr kumimoji="1" lang="en-US" altLang="zh-TW" dirty="0" err="1"/>
                  <a:t>ppsz</a:t>
                </a:r>
                <a:r>
                  <a:rPr kumimoji="1" lang="en-US" altLang="zh-TW" dirty="0"/>
                  <a:t>.</a:t>
                </a:r>
              </a:p>
              <a:p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C6F1D875-3E34-8143-0676-B16F664B54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1163" r="-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08287AEB-5A24-39DF-6D60-2E58ACF45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11" y="5014868"/>
            <a:ext cx="11242577" cy="169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30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F80996-A2D2-F688-1FFB-B01C723326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F80996-A2D2-F688-1FFB-B01C723326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7942C84-30EA-B893-C667-B66588CC1A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kumimoji="1" lang="zh-TW" altLang="en-US" dirty="0"/>
                  <a:t>影響力</a:t>
                </a:r>
                <a:r>
                  <a:rPr kumimoji="1" lang="en-US" altLang="zh-TW" dirty="0"/>
                  <a:t>: </a:t>
                </a:r>
                <a:r>
                  <a:rPr kumimoji="1" lang="zh-TW" altLang="en-US" dirty="0"/>
                  <a:t>為了定義影響力我們需要釐清一個變數所能產生的作用</a:t>
                </a:r>
                <a:r>
                  <a:rPr kumimoji="1" lang="en-US" altLang="zh-TW" dirty="0"/>
                  <a:t>:</a:t>
                </a:r>
              </a:p>
              <a:p>
                <a:pPr lvl="2"/>
                <a:r>
                  <a:rPr kumimoji="1" lang="zh-TW" altLang="en-US" dirty="0"/>
                  <a:t>對一個變數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出現在任何一個子句就代表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時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會刪除該子句</a:t>
                </a:r>
                <a:r>
                  <a:rPr kumimoji="1" lang="en-US" altLang="zh-TW" dirty="0"/>
                  <a:t>.</a:t>
                </a:r>
              </a:p>
              <a:p>
                <a:pPr lvl="2"/>
                <a:r>
                  <a:rPr kumimoji="1" lang="zh-TW" altLang="en-US" dirty="0"/>
                  <a:t>但對一個變數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TW" altLang="en-US" dirty="0"/>
                  <a:t> 出現在任何一個子句就代表該子句仍會存在</a:t>
                </a:r>
                <a:r>
                  <a:rPr kumimoji="1" lang="en-US" altLang="zh-TW" dirty="0"/>
                  <a:t>:</a:t>
                </a:r>
              </a:p>
              <a:p>
                <a:pPr marL="1828800" lvl="3" indent="-457200">
                  <a:buAutoNum type="arabicPeriod"/>
                </a:pPr>
                <a:r>
                  <a:rPr kumimoji="1" lang="en-US" altLang="zh-TW" dirty="0"/>
                  <a:t>unit clause</a:t>
                </a:r>
              </a:p>
              <a:p>
                <a:pPr marL="1828800" lvl="3" indent="-457200">
                  <a:buAutoNum type="arabicPeriod"/>
                </a:pPr>
                <a:r>
                  <a:rPr kumimoji="1" lang="en-US" altLang="zh-TW" dirty="0"/>
                  <a:t>positive clause</a:t>
                </a:r>
              </a:p>
              <a:p>
                <a:pPr marL="1828800" lvl="3" indent="-457200">
                  <a:buAutoNum type="arabicPeriod"/>
                </a:pPr>
                <a:r>
                  <a:rPr kumimoji="1" lang="en-US" altLang="zh-TW" dirty="0"/>
                  <a:t>negative clause</a:t>
                </a:r>
              </a:p>
              <a:p>
                <a:pPr lvl="1"/>
                <a:r>
                  <a:rPr kumimoji="1" lang="zh-TW" altLang="en-US" dirty="0"/>
                  <a:t>對於任一子句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來說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可以有以下算法</a:t>
                </a:r>
                <a:endParaRPr kumimoji="1" lang="en-US" altLang="zh-TW" dirty="0"/>
              </a:p>
              <a:p>
                <a:pPr marL="1371600" lvl="2" indent="-457200">
                  <a:buAutoNum type="arabicPeriod"/>
                </a:pPr>
                <a:r>
                  <a:rPr kumimoji="1" lang="zh-TW" altLang="en-US" dirty="0"/>
                  <a:t>個別變數影響加總</a:t>
                </a:r>
                <a:endParaRPr kumimoji="1" lang="en-US" altLang="zh-TW" dirty="0"/>
              </a:p>
              <a:p>
                <a:pPr marL="1371600" lvl="2" indent="-457200">
                  <a:buAutoNum type="arabicPeriod"/>
                </a:pPr>
                <a:r>
                  <a:rPr kumimoji="1" lang="zh-TW" altLang="en-US" dirty="0"/>
                  <a:t>以整體來看影響</a:t>
                </a:r>
                <a:endParaRPr kumimoji="1" lang="en-US" altLang="zh-TW" dirty="0"/>
              </a:p>
              <a:p>
                <a:pPr marL="457200" lvl="1" indent="0">
                  <a:buNone/>
                </a:pPr>
                <a:endParaRPr kumimoji="1"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7942C84-30EA-B893-C667-B66588CC1A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771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0773C-7D5B-E6F6-C057-77578F34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267981-7E0E-9E53-D214-1080E0264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64616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711A4-C426-92EF-A3F9-02227459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551A05-8E00-0AE9-56D5-E7D3C3D19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1648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898F5-CB44-AD4A-C9EC-E425E8248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EF341E4-9C7B-4DAA-3214-E5E6AFE693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/>
                  <a:t>.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1EF341E4-9C7B-4DAA-3214-E5E6AFE69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C8038D0-4510-0690-01E7-5DC0BFAC63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每次計算</a:t>
                </a:r>
                <a:r>
                  <a:rPr kumimoji="1" lang="en-US" altLang="zh-TW" dirty="0"/>
                  <a:t> monotone clause</a:t>
                </a:r>
                <a:r>
                  <a:rPr kumimoji="1" lang="zh-TW" altLang="en-US" dirty="0"/>
                  <a:t> 時都會考慮其</a:t>
                </a:r>
                <a:r>
                  <a:rPr kumimoji="1" lang="en-US" altLang="zh-TW" dirty="0"/>
                  <a:t> literal</a:t>
                </a:r>
                <a:r>
                  <a:rPr kumimoji="1" lang="zh-TW" altLang="en-US" dirty="0"/>
                  <a:t> 是否被觸碰</a:t>
                </a:r>
                <a:r>
                  <a:rPr kumimoji="1" lang="en-US" altLang="zh-TW" dirty="0"/>
                  <a:t>(shoot) </a:t>
                </a:r>
                <a:r>
                  <a:rPr kumimoji="1" lang="zh-TW" altLang="en-US" dirty="0"/>
                  <a:t>若</a:t>
                </a:r>
                <a:r>
                  <a:rPr kumimoji="1" lang="zh-TW" altLang="en-US" b="1" dirty="0">
                    <a:solidFill>
                      <a:srgbClr val="FF0000"/>
                    </a:solidFill>
                  </a:rPr>
                  <a:t>有</a:t>
                </a:r>
                <a:r>
                  <a:rPr kumimoji="1" lang="zh-TW" altLang="en-US" dirty="0"/>
                  <a:t>則優先度</a:t>
                </a:r>
                <a:r>
                  <a:rPr kumimoji="1" lang="zh-TW" altLang="en-US" b="1" dirty="0">
                    <a:solidFill>
                      <a:srgbClr val="FF0000"/>
                    </a:solidFill>
                  </a:rPr>
                  <a:t>升高</a:t>
                </a:r>
                <a:r>
                  <a:rPr kumimoji="1" lang="en-US" altLang="zh-TW" dirty="0"/>
                  <a:t> (</a:t>
                </a:r>
                <a:r>
                  <a:rPr kumimoji="1" lang="zh-TW" altLang="en-US" dirty="0"/>
                  <a:t>被觸碰次數可以調整</a:t>
                </a:r>
                <a:r>
                  <a:rPr kumimoji="1" lang="en-US" altLang="zh-TW" dirty="0"/>
                  <a:t>)</a:t>
                </a:r>
              </a:p>
              <a:p>
                <a:pPr>
                  <a:lnSpc>
                    <a:spcPct val="110000"/>
                  </a:lnSpc>
                </a:pPr>
                <a:endParaRPr kumimoji="1" lang="en-US" altLang="zh-TW" dirty="0"/>
              </a:p>
              <a:p>
                <a:pPr>
                  <a:lnSpc>
                    <a:spcPct val="110000"/>
                  </a:lnSpc>
                </a:pPr>
                <a:endParaRPr kumimoji="1" lang="en-US" altLang="zh-TW" dirty="0"/>
              </a:p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假設我們當前設定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𝑠h𝑜𝑜𝑡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且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,</a:t>
                </a:r>
              </a:p>
              <a:p>
                <a:pPr>
                  <a:lnSpc>
                    <a:spcPct val="110000"/>
                  </a:lnSpc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C8038D0-4510-0690-01E7-5DC0BFAC63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83B3EB7-8E14-0FBD-CEEE-AE97959544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6734842"/>
                  </p:ext>
                </p:extLst>
              </p:nvPr>
            </p:nvGraphicFramePr>
            <p:xfrm>
              <a:off x="1231900" y="3297714"/>
              <a:ext cx="8128000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88451466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06657526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36329698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62255600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40817571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14784541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98762728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8023334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0942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𝑇𝑦𝑝𝑒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ec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sc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7232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83B3EB7-8E14-0FBD-CEEE-AE97959544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6734842"/>
                  </p:ext>
                </p:extLst>
              </p:nvPr>
            </p:nvGraphicFramePr>
            <p:xfrm>
              <a:off x="1231900" y="3297714"/>
              <a:ext cx="8128000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88451466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06657526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363296989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62255600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40817571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14784541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987627283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8023334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250" t="-6667" r="-70375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0942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1250" t="-106667" r="-70375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ec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sc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7232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29C89264-85F3-37D2-715F-B53B72C45E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640610"/>
                  </p:ext>
                </p:extLst>
              </p:nvPr>
            </p:nvGraphicFramePr>
            <p:xfrm>
              <a:off x="1231900" y="4737338"/>
              <a:ext cx="8128000" cy="86336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1799784275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709551592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419095078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4608282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42446941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3373731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237238638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967730732"/>
                        </a:ext>
                      </a:extLst>
                    </a:gridCol>
                  </a:tblGrid>
                  <a:tr h="863362">
                    <a:tc>
                      <a:txBody>
                        <a:bodyPr/>
                        <a:lstStyle/>
                        <a:p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(¬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b="1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∨…)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∨…)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0300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29C89264-85F3-37D2-715F-B53B72C45E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0640610"/>
                  </p:ext>
                </p:extLst>
              </p:nvPr>
            </p:nvGraphicFramePr>
            <p:xfrm>
              <a:off x="1231900" y="4737338"/>
              <a:ext cx="8128000" cy="86336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16000">
                      <a:extLst>
                        <a:ext uri="{9D8B030D-6E8A-4147-A177-3AD203B41FA5}">
                          <a16:colId xmlns:a16="http://schemas.microsoft.com/office/drawing/2014/main" val="1799784275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709551592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4190950781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246082820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2424469416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333737317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1237238638"/>
                        </a:ext>
                      </a:extLst>
                    </a:gridCol>
                    <a:gridCol w="1016000">
                      <a:extLst>
                        <a:ext uri="{9D8B030D-6E8A-4147-A177-3AD203B41FA5}">
                          <a16:colId xmlns:a16="http://schemas.microsoft.com/office/drawing/2014/main" val="967730732"/>
                        </a:ext>
                      </a:extLst>
                    </a:gridCol>
                  </a:tblGrid>
                  <a:tr h="863362">
                    <a:tc>
                      <a:txBody>
                        <a:bodyPr/>
                        <a:lstStyle/>
                        <a:p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101250" t="-1471" r="-603750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1250" t="-1471" r="-503750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301250" t="-1471" r="-403750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401250" t="-1471" r="-303750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501250" t="-1471" r="-203750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601250" t="-1471" r="-103750" b="-4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701250" t="-1471" r="-3750" b="-4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6030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945BBF7-E09A-8E0F-418C-5D9F52867B10}"/>
                  </a:ext>
                </a:extLst>
              </p:cNvPr>
              <p:cNvSpPr txBox="1"/>
              <p:nvPr/>
            </p:nvSpPr>
            <p:spPr>
              <a:xfrm>
                <a:off x="499034" y="5817057"/>
                <a:ext cx="6816165" cy="798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=−3+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positive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𝑡𝑜𝑢𝑐h𝑒𝑑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𝑐𝑛𝑡</m:t>
                                  </m:r>
                                  <m:d>
                                    <m:dPr>
                                      <m:ctrlPr>
                                        <a:rPr kumimoji="1" lang="en-US" altLang="zh-TW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TW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TW" b="0" i="1" smtClean="0">
                                      <a:latin typeface="Cambria Math" panose="02040503050406030204" pitchFamily="18" charset="0"/>
                                    </a:rPr>
                                    <m:t>𝑐𝑜𝑛𝑑𝑖𝑐𝑡𝑖𝑜𝑛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945BBF7-E09A-8E0F-418C-5D9F52867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34" y="5817057"/>
                <a:ext cx="6816165" cy="798232"/>
              </a:xfrm>
              <a:prstGeom prst="rect">
                <a:avLst/>
              </a:prstGeom>
              <a:blipFill>
                <a:blip r:embed="rId7"/>
                <a:stretch>
                  <a:fillRect t="-115625" b="-15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C452B8F-78E6-E3C5-49A9-EDAEE8ED820F}"/>
              </a:ext>
            </a:extLst>
          </p:cNvPr>
          <p:cNvCxnSpPr/>
          <p:nvPr/>
        </p:nvCxnSpPr>
        <p:spPr>
          <a:xfrm>
            <a:off x="6311900" y="3162777"/>
            <a:ext cx="0" cy="301418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A816B91-5F24-B052-A783-030D2FC2C1F6}"/>
              </a:ext>
            </a:extLst>
          </p:cNvPr>
          <p:cNvGrpSpPr/>
          <p:nvPr/>
        </p:nvGrpSpPr>
        <p:grpSpPr>
          <a:xfrm>
            <a:off x="7315199" y="400213"/>
            <a:ext cx="3033995" cy="689368"/>
            <a:chOff x="7320239" y="5660458"/>
            <a:chExt cx="3033995" cy="68936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7B8E460-5967-DEB2-63C3-A9216B98A136}"/>
                </a:ext>
              </a:extLst>
            </p:cNvPr>
            <p:cNvSpPr/>
            <p:nvPr/>
          </p:nvSpPr>
          <p:spPr>
            <a:xfrm>
              <a:off x="7320242" y="5660458"/>
              <a:ext cx="2926418" cy="689368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AB0910E4-3EF9-1BD1-732B-E2B2FB860459}"/>
                    </a:ext>
                  </a:extLst>
                </p:cNvPr>
                <p:cNvSpPr txBox="1"/>
                <p:nvPr/>
              </p:nvSpPr>
              <p:spPr>
                <a:xfrm>
                  <a:off x="7320239" y="5703495"/>
                  <a:ext cx="303399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𝑐𝑜𝑛𝑑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kumimoji="1" lang="en-US" altLang="zh-TW" dirty="0"/>
                    <a:t> </a:t>
                  </a:r>
                </a:p>
                <a:p>
                  <a:r>
                    <a:rPr kumimoji="1" lang="en-US" altLang="zh-TW" dirty="0"/>
                    <a:t> 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𝑣𝑎𝑙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satisfies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𝑐𝑜𝑛𝑑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AB0910E4-3EF9-1BD1-732B-E2B2FB860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239" y="5703495"/>
                  <a:ext cx="3033995" cy="646331"/>
                </a:xfrm>
                <a:prstGeom prst="rect">
                  <a:avLst/>
                </a:prstGeom>
                <a:blipFill>
                  <a:blip r:embed="rId8"/>
                  <a:stretch>
                    <a:fillRect b="-78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692ECBAE-8208-22E5-37D1-68A83F889162}"/>
              </a:ext>
            </a:extLst>
          </p:cNvPr>
          <p:cNvGrpSpPr/>
          <p:nvPr/>
        </p:nvGrpSpPr>
        <p:grpSpPr>
          <a:xfrm>
            <a:off x="7654365" y="5871489"/>
            <a:ext cx="3033995" cy="689368"/>
            <a:chOff x="7320239" y="5660458"/>
            <a:chExt cx="3033995" cy="68936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242210B-9D51-7D07-5013-9C9F8A5ED8ED}"/>
                </a:ext>
              </a:extLst>
            </p:cNvPr>
            <p:cNvSpPr/>
            <p:nvPr/>
          </p:nvSpPr>
          <p:spPr>
            <a:xfrm>
              <a:off x="7320242" y="5660458"/>
              <a:ext cx="2926418" cy="689368"/>
            </a:xfrm>
            <a:prstGeom prst="rect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B1A067A0-EACE-7F92-A577-481DFD9905AE}"/>
                    </a:ext>
                  </a:extLst>
                </p:cNvPr>
                <p:cNvSpPr txBox="1"/>
                <p:nvPr/>
              </p:nvSpPr>
              <p:spPr>
                <a:xfrm>
                  <a:off x="7320239" y="5703495"/>
                  <a:ext cx="303399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dirty="0"/>
                    <a:t>Example:</a:t>
                  </a:r>
                </a:p>
                <a:p>
                  <a:r>
                    <a:rPr kumimoji="1" lang="en-US" altLang="zh-TW" b="0" dirty="0"/>
                    <a:t>    </a:t>
                  </a:r>
                  <a14:m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𝑐𝑜𝑛𝑑</m:t>
                      </m:r>
                    </m:oMath>
                  </a14:m>
                  <a:r>
                    <a:rPr kumimoji="1" lang="en-US" altLang="zh-TW" dirty="0"/>
                    <a:t>: </a:t>
                  </a:r>
                  <a14:m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&gt;2</m:t>
                      </m:r>
                    </m:oMath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B1A067A0-EACE-7F92-A577-481DFD9905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0239" y="5703495"/>
                  <a:ext cx="3033995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1667" t="-3846" b="-134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63419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18403-AE3A-792C-C789-8FA3C957D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問題描述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C9BA91A-2C51-F555-C217-F58E261632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kumimoji="1" lang="zh-TW" altLang="en-US" dirty="0"/>
                  <a:t>在給定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dirty="0"/>
                  <a:t>-CNF enumerates </a:t>
                </a:r>
                <a:r>
                  <a:rPr kumimoji="1" lang="zh-TW" altLang="en-US" dirty="0"/>
                  <a:t>所有</a:t>
                </a:r>
                <a:r>
                  <a:rPr kumimoji="1" lang="en-US" altLang="zh-TW" dirty="0"/>
                  <a:t> minimum-transversal</a:t>
                </a:r>
              </a:p>
              <a:p>
                <a:pPr marL="514350" indent="-514350">
                  <a:buAutoNum type="arabicPeriod"/>
                </a:pPr>
                <a:r>
                  <a:rPr kumimoji="1" lang="zh-TW" altLang="en-US" dirty="0"/>
                  <a:t>在給定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dirty="0"/>
                  <a:t>-CNF </a:t>
                </a:r>
                <a:r>
                  <a:rPr kumimoji="1" lang="zh-TW" altLang="en-US" dirty="0"/>
                  <a:t>判斷</a:t>
                </a:r>
                <a:r>
                  <a:rPr kumimoji="1" lang="en-US" altLang="zh-TW" dirty="0"/>
                  <a:t> satisfying or not</a:t>
                </a:r>
              </a:p>
              <a:p>
                <a:pPr marL="514350" indent="-514350">
                  <a:buAutoNum type="arabicPeriod"/>
                </a:pPr>
                <a:r>
                  <a:rPr kumimoji="1" lang="zh-TW" altLang="en-US" dirty="0"/>
                  <a:t>在給定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dirty="0"/>
                  <a:t>-CNF </a:t>
                </a:r>
                <a:r>
                  <a:rPr kumimoji="1" lang="zh-TW" altLang="en-US" dirty="0"/>
                  <a:t>判斷</a:t>
                </a:r>
                <a:r>
                  <a:rPr kumimoji="1" lang="en-US" altLang="zh-TW" dirty="0"/>
                  <a:t> algorithm </a:t>
                </a:r>
                <a:r>
                  <a:rPr kumimoji="1" lang="zh-TW" altLang="en-US" dirty="0"/>
                  <a:t>結束總共步數</a:t>
                </a:r>
                <a:r>
                  <a:rPr kumimoji="1" lang="en-US" altLang="zh-TW" dirty="0"/>
                  <a:t> (</a:t>
                </a:r>
                <a:r>
                  <a:rPr kumimoji="1" lang="zh-TW" altLang="en-US" dirty="0"/>
                  <a:t>觀察</a:t>
                </a:r>
                <a:r>
                  <a:rPr kumimoji="1" lang="en-US" altLang="zh-TW" dirty="0"/>
                  <a:t>)</a:t>
                </a:r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C9BA91A-2C51-F555-C217-F58E261632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997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7785A16-4055-0E5F-2D24-8D6B14D98D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kumimoji="1" lang="en-US" altLang="zh-TW" dirty="0"/>
                  <a:t>Q3.</a:t>
                </a:r>
                <a:r>
                  <a:rPr kumimoji="1" lang="zh-TW" altLang="en-US" sz="3600" dirty="0"/>
                  <a:t>在給定</a:t>
                </a:r>
                <a:r>
                  <a:rPr kumimoji="1" lang="en-US" altLang="zh-TW" sz="36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3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3600" dirty="0"/>
                  <a:t>-CNF </a:t>
                </a:r>
                <a:r>
                  <a:rPr kumimoji="1" lang="zh-TW" altLang="en-US" sz="3600" dirty="0"/>
                  <a:t>判斷</a:t>
                </a:r>
                <a:r>
                  <a:rPr kumimoji="1" lang="en-US" altLang="zh-TW" sz="3600" dirty="0"/>
                  <a:t> algorithm </a:t>
                </a:r>
                <a:r>
                  <a:rPr kumimoji="1" lang="zh-TW" altLang="en-US" sz="3600" dirty="0"/>
                  <a:t>結束總共步數</a:t>
                </a:r>
                <a:r>
                  <a:rPr kumimoji="1" lang="en-US" altLang="zh-TW" sz="3600" dirty="0"/>
                  <a:t> (</a:t>
                </a:r>
                <a:r>
                  <a:rPr kumimoji="1" lang="zh-TW" altLang="en-US" sz="3600" dirty="0"/>
                  <a:t>觀察</a:t>
                </a:r>
                <a:r>
                  <a:rPr kumimoji="1" lang="en-US" altLang="zh-TW" sz="3600" dirty="0"/>
                  <a:t>)</a:t>
                </a:r>
                <a:br>
                  <a:rPr kumimoji="1" lang="en-US" altLang="zh-TW" sz="3600" dirty="0"/>
                </a:br>
                <a:endParaRPr kumimoji="1" lang="zh-TW" altLang="en-US" sz="3600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7785A16-4055-0E5F-2D24-8D6B14D98D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71" t="-38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E2C6AF-156D-25E9-3FA7-7FFF04D33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256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5325ECE-C1D6-0923-2D64-4CCBA0111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觀察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5325ECE-C1D6-0923-2D64-4CCBA0111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345E39F-6CF0-98B7-9051-7AAACFA10C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kumimoji="1" lang="zh-TW" altLang="en-US" dirty="0"/>
                  <a:t>假設我們當前設定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𝑠h𝑜𝑜𝑡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且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=1,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,</a:t>
                </a:r>
              </a:p>
              <a:p>
                <a:endParaRPr kumimoji="1" lang="en-US" altLang="zh-TW" dirty="0"/>
              </a:p>
              <a:p>
                <a:endParaRPr kumimoji="1" lang="en-US" altLang="zh-TW" dirty="0"/>
              </a:p>
              <a:p>
                <a:endParaRPr kumimoji="1" lang="en-US" altLang="zh-TW" dirty="0"/>
              </a:p>
              <a:p>
                <a:endParaRPr kumimoji="1" lang="en-US" altLang="zh-TW" dirty="0"/>
              </a:p>
              <a:p>
                <a:endParaRPr kumimoji="1" lang="en-US" altLang="zh-TW" dirty="0"/>
              </a:p>
              <a:p>
                <a:endParaRPr kumimoji="1" lang="en-US" altLang="zh-TW" dirty="0"/>
              </a:p>
              <a:p>
                <a:r>
                  <a:rPr kumimoji="1" lang="zh-TW" altLang="en-US" dirty="0"/>
                  <a:t>這裡有幾個問題可以改善</a:t>
                </a:r>
                <a:endParaRPr kumimoji="1" lang="en-US" altLang="zh-TW" dirty="0"/>
              </a:p>
              <a:p>
                <a:pPr marL="914400" lvl="1" indent="-4572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kumimoji="1" lang="en-US" altLang="zh-TW" b="0" i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TW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全部未觸碰的應比兩種更高權重</a:t>
                </a:r>
                <a:endParaRPr kumimoji="1" lang="en-US" altLang="zh-TW" dirty="0"/>
              </a:p>
              <a:p>
                <a:pPr marL="914400" lvl="1" indent="-457200">
                  <a:buAutoNum type="arabicPeriod"/>
                </a:pPr>
                <a:r>
                  <a:rPr kumimoji="1" lang="en-US" altLang="zh-TW" dirty="0"/>
                  <a:t>Unit clause</a:t>
                </a:r>
                <a:r>
                  <a:rPr kumimoji="1" lang="zh-TW" altLang="en-US" dirty="0"/>
                  <a:t> 的權重應該最大</a:t>
                </a:r>
                <a:r>
                  <a:rPr kumimoji="1" lang="en-US" altLang="zh-TW" dirty="0"/>
                  <a:t> (</a:t>
                </a:r>
                <a:r>
                  <a:rPr kumimoji="1" lang="zh-TW" altLang="en-US" dirty="0"/>
                  <a:t>提早化簡函數</a:t>
                </a:r>
                <a:r>
                  <a:rPr kumimoji="1" lang="en-US" altLang="zh-TW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∨¬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marL="914400" lvl="1" indent="-457200">
                  <a:buAutoNum type="arabicPeriod"/>
                </a:pPr>
                <a:r>
                  <a:rPr kumimoji="1" lang="zh-TW" altLang="en-US" dirty="0"/>
                  <a:t>會發現幾個根據直覺會覺得優先度相同的類型被分到了不同優先級</a:t>
                </a:r>
                <a:endParaRPr kumimoji="1" lang="en-US" altLang="zh-TW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kumimoji="1" lang="en-US" altLang="zh-TW" dirty="0"/>
                  <a:t>,</a:t>
                </a:r>
                <a:r>
                  <a:rPr kumimoji="1"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kumimoji="1" lang="en-US" altLang="zh-TW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kumimoji="1" lang="en-US" altLang="zh-TW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kumimoji="1"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345E39F-6CF0-98B7-9051-7AAACFA10C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03" t="-2616" b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773BB968-E01C-F376-FD72-564D042977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8735849"/>
                  </p:ext>
                </p:extLst>
              </p:nvPr>
            </p:nvGraphicFramePr>
            <p:xfrm>
              <a:off x="723898" y="2197094"/>
              <a:ext cx="11026568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8321">
                      <a:extLst>
                        <a:ext uri="{9D8B030D-6E8A-4147-A177-3AD203B41FA5}">
                          <a16:colId xmlns:a16="http://schemas.microsoft.com/office/drawing/2014/main" val="884514667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066575260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1363296989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1622556006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408175711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147845416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987627283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8023334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altLang="zh-TW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0942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𝑇𝑦𝑝𝑒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ec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sc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7232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773BB968-E01C-F376-FD72-564D042977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8735849"/>
                  </p:ext>
                </p:extLst>
              </p:nvPr>
            </p:nvGraphicFramePr>
            <p:xfrm>
              <a:off x="723898" y="2197094"/>
              <a:ext cx="11026568" cy="7416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8321">
                      <a:extLst>
                        <a:ext uri="{9D8B030D-6E8A-4147-A177-3AD203B41FA5}">
                          <a16:colId xmlns:a16="http://schemas.microsoft.com/office/drawing/2014/main" val="884514667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066575260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1363296989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1622556006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408175711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147845416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3987627283"/>
                        </a:ext>
                      </a:extLst>
                    </a:gridCol>
                    <a:gridCol w="1378321">
                      <a:extLst>
                        <a:ext uri="{9D8B030D-6E8A-4147-A177-3AD203B41FA5}">
                          <a16:colId xmlns:a16="http://schemas.microsoft.com/office/drawing/2014/main" val="8023334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t="-6667" r="-7000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-3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-1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1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2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3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10942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t="-106667" r="-7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/>
                            <a:t>pc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nc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ec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err="1"/>
                            <a:t>sc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7232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CEB8AB5E-31F2-F121-A4A2-E01E67363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3116324"/>
                  </p:ext>
                </p:extLst>
              </p:nvPr>
            </p:nvGraphicFramePr>
            <p:xfrm>
              <a:off x="723899" y="3004709"/>
              <a:ext cx="11026576" cy="1158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8322">
                      <a:extLst>
                        <a:ext uri="{9D8B030D-6E8A-4147-A177-3AD203B41FA5}">
                          <a16:colId xmlns:a16="http://schemas.microsoft.com/office/drawing/2014/main" val="1799784275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1709551592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4190950781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2246082820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2424469416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333737317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1237238638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967730732"/>
                        </a:ext>
                      </a:extLst>
                    </a:gridCol>
                  </a:tblGrid>
                  <a:tr h="1094297">
                    <a:tc>
                      <a:txBody>
                        <a:bodyPr/>
                        <a:lstStyle/>
                        <a:p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(¬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b="1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∨¬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b="1" i="1" dirty="0">
                            <a:latin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(¬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∨¬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∨…)</m:t>
                                </m:r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  <m:r>
                                      <a:rPr lang="en-US" altLang="zh-TW" sz="1400" b="1" i="1" smtClean="0">
                                        <a:latin typeface="Cambria Math" panose="02040503050406030204" pitchFamily="18" charset="0"/>
                                      </a:rPr>
                                      <m:t>∨…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b="1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∨…)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altLang="zh-TW" sz="1400" b="1" i="1" smtClean="0">
                                    <a:latin typeface="Cambria Math" panose="02040503050406030204" pitchFamily="18" charset="0"/>
                                  </a:rPr>
                                  <m:t>∨…)</m:t>
                                </m:r>
                              </m:oMath>
                            </m:oMathPara>
                          </a14:m>
                          <a:endParaRPr lang="en-US" altLang="zh-TW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60300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CEB8AB5E-31F2-F121-A4A2-E01E67363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3116324"/>
                  </p:ext>
                </p:extLst>
              </p:nvPr>
            </p:nvGraphicFramePr>
            <p:xfrm>
              <a:off x="723899" y="3004709"/>
              <a:ext cx="11026576" cy="11582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78322">
                      <a:extLst>
                        <a:ext uri="{9D8B030D-6E8A-4147-A177-3AD203B41FA5}">
                          <a16:colId xmlns:a16="http://schemas.microsoft.com/office/drawing/2014/main" val="1799784275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1709551592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4190950781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2246082820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2424469416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333737317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1237238638"/>
                        </a:ext>
                      </a:extLst>
                    </a:gridCol>
                    <a:gridCol w="1378322">
                      <a:extLst>
                        <a:ext uri="{9D8B030D-6E8A-4147-A177-3AD203B41FA5}">
                          <a16:colId xmlns:a16="http://schemas.microsoft.com/office/drawing/2014/main" val="967730732"/>
                        </a:ext>
                      </a:extLst>
                    </a:gridCol>
                  </a:tblGrid>
                  <a:tr h="1158240">
                    <a:tc>
                      <a:txBody>
                        <a:bodyPr/>
                        <a:lstStyle/>
                        <a:p>
                          <a:endParaRPr lang="zh-TW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1087" r="-600000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01852" t="-1087" r="-505556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299083" t="-1087" r="-400917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399083" t="-1087" r="-300917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499083" t="-1087" r="-200917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604630" t="-1087" r="-102778" b="-32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l="-698165" t="-1087" r="-1835" b="-32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60300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1626FBD-8D9B-00F9-B73E-9A1CE42581D4}"/>
                  </a:ext>
                </a:extLst>
              </p:cNvPr>
              <p:cNvSpPr txBox="1"/>
              <p:nvPr/>
            </p:nvSpPr>
            <p:spPr>
              <a:xfrm>
                <a:off x="723898" y="-33991"/>
                <a:ext cx="6234950" cy="798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=−3+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latin typeface="Cambria Math" panose="02040503050406030204" pitchFamily="18" charset="0"/>
                            </a:rPr>
                            <m:t>positive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b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is</m:t>
                              </m:r>
                              <m: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TW" b="0" i="0" smtClean="0">
                                  <a:latin typeface="Cambria Math" panose="02040503050406030204" pitchFamily="18" charset="0"/>
                                </a:rPr>
                                <m:t>untouched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1626FBD-8D9B-00F9-B73E-9A1CE4258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8" y="-33991"/>
                <a:ext cx="6234950" cy="798232"/>
              </a:xfrm>
              <a:prstGeom prst="rect">
                <a:avLst/>
              </a:prstGeom>
              <a:blipFill>
                <a:blip r:embed="rId7"/>
                <a:stretch>
                  <a:fillRect t="-117188" b="-157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9D840CD-C53D-E2DC-63B8-B1581290B5CF}"/>
              </a:ext>
            </a:extLst>
          </p:cNvPr>
          <p:cNvCxnSpPr>
            <a:cxnSpLocks/>
          </p:cNvCxnSpPr>
          <p:nvPr/>
        </p:nvCxnSpPr>
        <p:spPr>
          <a:xfrm>
            <a:off x="7607017" y="1547896"/>
            <a:ext cx="0" cy="3153244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93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38D392-A504-B4C1-ACCC-CE5B8ABA7D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1" lang="en-US" altLang="zh-TW" dirty="0"/>
                  <a:t> 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38D392-A504-B4C1-ACCC-CE5B8ABA7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1C38FCD-1659-3190-2DC5-34DBF09EF7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zh-TW" altLang="en-US" dirty="0"/>
                  <a:t>根據前面的觀察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我將組合方式依據三種量來重新定義</a:t>
                </a:r>
                <a:endParaRPr kumimoji="1" lang="en-US" altLang="zh-TW" dirty="0"/>
              </a:p>
              <a:p>
                <a:pPr marL="914400" lvl="1" indent="-457200">
                  <a:buAutoNum type="arabicPeriod"/>
                </a:pPr>
                <a:r>
                  <a:rPr kumimoji="1" lang="zh-TW" altLang="en-US" dirty="0"/>
                  <a:t>尚未觸碰到的變數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kumimoji="1" lang="en-US" altLang="zh-TW" dirty="0"/>
              </a:p>
              <a:p>
                <a:pPr marL="914400" lvl="1" indent="-457200">
                  <a:buAutoNum type="arabicPeriod"/>
                </a:pPr>
                <a:r>
                  <a:rPr kumimoji="1" lang="zh-TW" altLang="en-US" dirty="0"/>
                  <a:t>已經觸碰到尚未固定變數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kumimoji="1" lang="en-US" altLang="zh-TW" dirty="0"/>
              </a:p>
              <a:p>
                <a:pPr marL="914400" lvl="1" indent="-457200">
                  <a:buAutoNum type="arabicPeriod"/>
                </a:pPr>
                <a:r>
                  <a:rPr kumimoji="1" lang="zh-TW" altLang="en-US" dirty="0"/>
                  <a:t>已固定變數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zh-TW" dirty="0"/>
              </a:p>
              <a:p>
                <a:r>
                  <a:rPr kumimoji="1" lang="zh-TW" altLang="en-US" dirty="0"/>
                  <a:t>定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=−4⋅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TW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−#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−#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𝐴𝐹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+3⋅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#</m:t>
                        </m:r>
                        <m:acc>
                          <m:accPr>
                            <m:chr m:val="̅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+#</m:t>
                        </m:r>
                        <m:acc>
                          <m:accPr>
                            <m:chr m:val="̅"/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e>
                    </m:d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為新的啟發式</a:t>
                </a:r>
                <a:r>
                  <a:rPr kumimoji="1" lang="en-US" altLang="zh-TW" dirty="0"/>
                  <a:t>, </a:t>
                </a:r>
                <a:r>
                  <a:rPr kumimoji="1" lang="zh-TW" altLang="en-US" dirty="0"/>
                  <a:t>其中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∎</m:t>
                        </m:r>
                      </m:e>
                    </m:acc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為</a:t>
                </a:r>
                <a:r>
                  <a:rPr kumimoji="1" lang="en-US" altLang="zh-TW" dirty="0"/>
                  <a:t> negative literal of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∎</m:t>
                    </m:r>
                    <m:r>
                      <a:rPr kumimoji="1" lang="en-US" altLang="zh-TW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TW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−#</m:t>
                    </m:r>
                    <m:acc>
                      <m:accPr>
                        <m:chr m:val="̅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kumimoji="1" lang="en-US" altLang="zh-TW" dirty="0"/>
                  <a:t> .</a:t>
                </a:r>
              </a:p>
              <a:p>
                <a:pPr lvl="1"/>
                <a:r>
                  <a:rPr kumimoji="1" lang="en-US" altLang="zh-TW" dirty="0"/>
                  <a:t>Type A: </a:t>
                </a:r>
                <a:r>
                  <a:rPr kumimoji="1" lang="zh-TW" altLang="en-US" dirty="0"/>
                  <a:t>尚未觸碰的變數</a:t>
                </a:r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Type B: </a:t>
                </a:r>
                <a:r>
                  <a:rPr kumimoji="1" lang="zh-TW" altLang="en-US" dirty="0"/>
                  <a:t>已觸碰尚未固定的變數</a:t>
                </a:r>
                <a:endParaRPr kumimoji="1" lang="en-US" altLang="zh-TW" dirty="0"/>
              </a:p>
              <a:p>
                <a:pPr lvl="1"/>
                <a:r>
                  <a:rPr kumimoji="1" lang="en-US" altLang="zh-TW" dirty="0"/>
                  <a:t>Type C: </a:t>
                </a:r>
                <a:r>
                  <a:rPr kumimoji="1" lang="zh-TW" altLang="en-US" dirty="0"/>
                  <a:t>已固定的變數</a:t>
                </a:r>
                <a:endParaRPr kumimoji="1" lang="en-US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1C38FCD-1659-3190-2DC5-34DBF09EF7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圖片 3">
            <a:extLst>
              <a:ext uri="{FF2B5EF4-FFF2-40B4-BE49-F238E27FC236}">
                <a16:creationId xmlns:a16="http://schemas.microsoft.com/office/drawing/2014/main" id="{39C88A4B-9C41-2B53-6D12-7ABD89E41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141287"/>
            <a:ext cx="6723542" cy="168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27539CD1-122A-9314-EAD0-43697840C7F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kumimoji="1" lang="en-US" altLang="zh-TW" sz="3000" b="0" i="1" smtClean="0">
                          <a:latin typeface="Cambria Math" panose="02040503050406030204" pitchFamily="18" charset="0"/>
                        </a:rPr>
                        <m:t>=−4⋅</m:t>
                      </m:r>
                      <m:d>
                        <m:dPr>
                          <m:ctrlP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3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kumimoji="1" lang="en-US" altLang="zh-TW" sz="3000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3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kumimoji="1" lang="en-US" altLang="zh-TW" sz="3000" b="0" i="1" smtClean="0">
                          <a:latin typeface="Cambria Math" panose="02040503050406030204" pitchFamily="18" charset="0"/>
                        </a:rPr>
                        <m:t>−#</m:t>
                      </m:r>
                      <m:r>
                        <a:rPr kumimoji="1" lang="en-US" altLang="zh-TW" sz="3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TW" sz="3000" b="0" i="1" smtClean="0">
                          <a:latin typeface="Cambria Math" panose="02040503050406030204" pitchFamily="18" charset="0"/>
                        </a:rPr>
                        <m:t>−#</m:t>
                      </m:r>
                      <m:r>
                        <a:rPr kumimoji="1" lang="en-US" altLang="zh-TW" sz="3000" b="0" i="1" smtClean="0">
                          <a:latin typeface="Cambria Math" panose="02040503050406030204" pitchFamily="18" charset="0"/>
                        </a:rPr>
                        <m:t>𝐴𝐹</m:t>
                      </m:r>
                      <m:r>
                        <a:rPr kumimoji="1" lang="en-US" altLang="zh-TW" sz="3000" b="0" i="1" smtClean="0">
                          <a:latin typeface="Cambria Math" panose="02040503050406030204" pitchFamily="18" charset="0"/>
                        </a:rPr>
                        <m:t>+3⋅</m:t>
                      </m:r>
                      <m:d>
                        <m:dPr>
                          <m:ctrlP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3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kumimoji="1" lang="en-US" altLang="zh-TW" sz="3000" b="0" i="1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TW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sz="3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kumimoji="1" lang="zh-TW" altLang="en-US" sz="3000" dirty="0"/>
              </a:p>
            </p:txBody>
          </p:sp>
        </mc:Choice>
        <mc:Fallback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27539CD1-122A-9314-EAD0-43697840C7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3C076DC-016E-E8F5-4586-EED037BA66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</a:pPr>
                <a:r>
                  <a:rPr kumimoji="1" lang="zh-TW" altLang="en-US" dirty="0"/>
                  <a:t>根據上述式子的計算能夠在數值上區分</a:t>
                </a:r>
                <a:r>
                  <a:rPr kumimoji="1" lang="en-US" altLang="zh-TW" dirty="0"/>
                  <a:t> 3 </a:t>
                </a:r>
                <a:r>
                  <a:rPr kumimoji="1" lang="zh-TW" altLang="en-US" dirty="0"/>
                  <a:t>類</a:t>
                </a:r>
                <a:endParaRPr kumimoji="1" lang="en-US" altLang="zh-TW" dirty="0"/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en-US" altLang="zh-TW" b="1" dirty="0"/>
                  <a:t>Unit clause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&lt;−3</m:t>
                    </m:r>
                  </m:oMath>
                </a14:m>
                <a:endParaRPr kumimoji="1" lang="en-US" altLang="zh-TW" dirty="0"/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en-US" altLang="zh-TW" b="1" dirty="0"/>
                  <a:t>Positive clause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−3,−2,−1,0</m:t>
                    </m:r>
                  </m:oMath>
                </a14:m>
                <a:endParaRPr kumimoji="1" lang="en-US" altLang="zh-TW" dirty="0"/>
              </a:p>
              <a:p>
                <a:pPr marL="914400" lvl="1" indent="-457200">
                  <a:lnSpc>
                    <a:spcPct val="110000"/>
                  </a:lnSpc>
                  <a:buAutoNum type="arabicPeriod"/>
                </a:pPr>
                <a:r>
                  <a:rPr kumimoji="1" lang="en-US" altLang="zh-TW" b="1" dirty="0"/>
                  <a:t>Negative clause</a:t>
                </a:r>
              </a:p>
              <a:p>
                <a:pPr lvl="2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𝑣𝑎𝑙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&lt;10</m:t>
                    </m:r>
                  </m:oMath>
                </a14:m>
                <a:endParaRPr kumimoji="1" lang="en-US" altLang="zh-TW" dirty="0"/>
              </a:p>
              <a:p>
                <a:pPr marL="914400" lvl="2" indent="0">
                  <a:lnSpc>
                    <a:spcPct val="110000"/>
                  </a:lnSpc>
                  <a:buNone/>
                </a:pPr>
                <a:endParaRPr kumimoji="1" lang="zh-TW" altLang="en-US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A3C076DC-016E-E8F5-4586-EED037BA66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群組 31">
            <a:extLst>
              <a:ext uri="{FF2B5EF4-FFF2-40B4-BE49-F238E27FC236}">
                <a16:creationId xmlns:a16="http://schemas.microsoft.com/office/drawing/2014/main" id="{311B1A15-2932-38D8-8D2A-0B945C537AB3}"/>
              </a:ext>
            </a:extLst>
          </p:cNvPr>
          <p:cNvGrpSpPr/>
          <p:nvPr/>
        </p:nvGrpSpPr>
        <p:grpSpPr>
          <a:xfrm>
            <a:off x="876319" y="5143502"/>
            <a:ext cx="10477481" cy="1027971"/>
            <a:chOff x="876319" y="5143502"/>
            <a:chExt cx="10477481" cy="1027971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FFCD8FD2-5F11-B27A-64F8-B36F55C40581}"/>
                </a:ext>
              </a:extLst>
            </p:cNvPr>
            <p:cNvGrpSpPr/>
            <p:nvPr/>
          </p:nvGrpSpPr>
          <p:grpSpPr>
            <a:xfrm>
              <a:off x="1000125" y="5143502"/>
              <a:ext cx="10163181" cy="1027971"/>
              <a:chOff x="1000125" y="5086350"/>
              <a:chExt cx="10163181" cy="1027971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76A92549-8226-394D-A079-370DB3F3AC78}"/>
                  </a:ext>
                </a:extLst>
              </p:cNvPr>
              <p:cNvGrpSpPr/>
              <p:nvPr/>
            </p:nvGrpSpPr>
            <p:grpSpPr>
              <a:xfrm>
                <a:off x="1000125" y="5086350"/>
                <a:ext cx="9844088" cy="642937"/>
                <a:chOff x="1000125" y="5086350"/>
                <a:chExt cx="9844088" cy="642937"/>
              </a:xfrm>
            </p:grpSpPr>
            <p:cxnSp>
              <p:nvCxnSpPr>
                <p:cNvPr id="5" name="直線接點 4">
                  <a:extLst>
                    <a:ext uri="{FF2B5EF4-FFF2-40B4-BE49-F238E27FC236}">
                      <a16:creationId xmlns:a16="http://schemas.microsoft.com/office/drawing/2014/main" id="{D498EC55-80FB-A255-3B93-DDA525A73D2E}"/>
                    </a:ext>
                  </a:extLst>
                </p:cNvPr>
                <p:cNvCxnSpPr/>
                <p:nvPr/>
              </p:nvCxnSpPr>
              <p:spPr>
                <a:xfrm>
                  <a:off x="1000125" y="5272088"/>
                  <a:ext cx="9844088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直線接點 6">
                  <a:extLst>
                    <a:ext uri="{FF2B5EF4-FFF2-40B4-BE49-F238E27FC236}">
                      <a16:creationId xmlns:a16="http://schemas.microsoft.com/office/drawing/2014/main" id="{7CA561FC-2E72-F17A-CE15-EE563A25F778}"/>
                    </a:ext>
                  </a:extLst>
                </p:cNvPr>
                <p:cNvCxnSpPr/>
                <p:nvPr/>
              </p:nvCxnSpPr>
              <p:spPr>
                <a:xfrm>
                  <a:off x="2714625" y="5086350"/>
                  <a:ext cx="0" cy="64293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線接點 7">
                  <a:extLst>
                    <a:ext uri="{FF2B5EF4-FFF2-40B4-BE49-F238E27FC236}">
                      <a16:creationId xmlns:a16="http://schemas.microsoft.com/office/drawing/2014/main" id="{2926D7C0-20D6-096C-2711-D09DCBEA9559}"/>
                    </a:ext>
                  </a:extLst>
                </p:cNvPr>
                <p:cNvCxnSpPr/>
                <p:nvPr/>
              </p:nvCxnSpPr>
              <p:spPr>
                <a:xfrm>
                  <a:off x="3795712" y="5086350"/>
                  <a:ext cx="0" cy="64293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接點 8">
                  <a:extLst>
                    <a:ext uri="{FF2B5EF4-FFF2-40B4-BE49-F238E27FC236}">
                      <a16:creationId xmlns:a16="http://schemas.microsoft.com/office/drawing/2014/main" id="{4F8B9073-6E58-53F0-9332-6F20D714E332}"/>
                    </a:ext>
                  </a:extLst>
                </p:cNvPr>
                <p:cNvCxnSpPr/>
                <p:nvPr/>
              </p:nvCxnSpPr>
              <p:spPr>
                <a:xfrm>
                  <a:off x="4819650" y="5086350"/>
                  <a:ext cx="0" cy="64293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接點 9">
                  <a:extLst>
                    <a:ext uri="{FF2B5EF4-FFF2-40B4-BE49-F238E27FC236}">
                      <a16:creationId xmlns:a16="http://schemas.microsoft.com/office/drawing/2014/main" id="{98F91DFB-B90F-BAF6-DE6B-15C73210F683}"/>
                    </a:ext>
                  </a:extLst>
                </p:cNvPr>
                <p:cNvCxnSpPr/>
                <p:nvPr/>
              </p:nvCxnSpPr>
              <p:spPr>
                <a:xfrm>
                  <a:off x="5791199" y="5086350"/>
                  <a:ext cx="0" cy="64293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接點 10">
                  <a:extLst>
                    <a:ext uri="{FF2B5EF4-FFF2-40B4-BE49-F238E27FC236}">
                      <a16:creationId xmlns:a16="http://schemas.microsoft.com/office/drawing/2014/main" id="{1D07C042-FB1A-5EDF-E66A-64980B6C2E79}"/>
                    </a:ext>
                  </a:extLst>
                </p:cNvPr>
                <p:cNvCxnSpPr/>
                <p:nvPr/>
              </p:nvCxnSpPr>
              <p:spPr>
                <a:xfrm>
                  <a:off x="6662737" y="5086350"/>
                  <a:ext cx="0" cy="64293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線接點 11">
                  <a:extLst>
                    <a:ext uri="{FF2B5EF4-FFF2-40B4-BE49-F238E27FC236}">
                      <a16:creationId xmlns:a16="http://schemas.microsoft.com/office/drawing/2014/main" id="{CF7F69FF-7017-17AB-3B40-10309D874D84}"/>
                    </a:ext>
                  </a:extLst>
                </p:cNvPr>
                <p:cNvCxnSpPr/>
                <p:nvPr/>
              </p:nvCxnSpPr>
              <p:spPr>
                <a:xfrm>
                  <a:off x="8991599" y="5086350"/>
                  <a:ext cx="0" cy="64293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線接點 12">
                  <a:extLst>
                    <a:ext uri="{FF2B5EF4-FFF2-40B4-BE49-F238E27FC236}">
                      <a16:creationId xmlns:a16="http://schemas.microsoft.com/office/drawing/2014/main" id="{AA0124AC-ED0D-0374-5C84-D2FFBB2501FB}"/>
                    </a:ext>
                  </a:extLst>
                </p:cNvPr>
                <p:cNvCxnSpPr/>
                <p:nvPr/>
              </p:nvCxnSpPr>
              <p:spPr>
                <a:xfrm>
                  <a:off x="10034587" y="5086350"/>
                  <a:ext cx="0" cy="64293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222B0F81-8C2B-0243-F559-21A507821947}"/>
                      </a:ext>
                    </a:extLst>
                  </p:cNvPr>
                  <p:cNvSpPr txBox="1"/>
                  <p:nvPr/>
                </p:nvSpPr>
                <p:spPr>
                  <a:xfrm>
                    <a:off x="1101309" y="5744989"/>
                    <a:ext cx="12287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𝑢</m:t>
                          </m:r>
                          <m:r>
                            <a:rPr kumimoji="1" lang="en-US" altLang="zh-TW" i="1" dirty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</m:t>
                          </m:r>
                        </m:oMath>
                      </m:oMathPara>
                    </a14:m>
                    <a:endParaRPr kumimoji="1" lang="zh-TW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222B0F81-8C2B-0243-F559-21A5078219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1309" y="5744989"/>
                    <a:ext cx="122872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710785A8-73D0-995E-F338-961173647977}"/>
                      </a:ext>
                    </a:extLst>
                  </p:cNvPr>
                  <p:cNvSpPr txBox="1"/>
                  <p:nvPr/>
                </p:nvSpPr>
                <p:spPr>
                  <a:xfrm>
                    <a:off x="2683643" y="5729271"/>
                    <a:ext cx="12287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𝑝𝑐</m:t>
                          </m:r>
                        </m:oMath>
                      </m:oMathPara>
                    </a14:m>
                    <a:endParaRPr kumimoji="1" lang="zh-TW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710785A8-73D0-995E-F338-9611736479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3643" y="5729271"/>
                    <a:ext cx="122872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67521D6A-1D05-7749-6CB6-9E32F50D77C4}"/>
                      </a:ext>
                    </a:extLst>
                  </p:cNvPr>
                  <p:cNvSpPr txBox="1"/>
                  <p:nvPr/>
                </p:nvSpPr>
                <p:spPr>
                  <a:xfrm>
                    <a:off x="3745688" y="5729271"/>
                    <a:ext cx="12287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𝑝𝑐</m:t>
                          </m:r>
                        </m:oMath>
                      </m:oMathPara>
                    </a14:m>
                    <a:endParaRPr kumimoji="1" lang="zh-TW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67521D6A-1D05-7749-6CB6-9E32F50D77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5688" y="5729271"/>
                    <a:ext cx="122872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5C5F07AA-6580-DBBA-98CA-C2D712523006}"/>
                      </a:ext>
                    </a:extLst>
                  </p:cNvPr>
                  <p:cNvSpPr txBox="1"/>
                  <p:nvPr/>
                </p:nvSpPr>
                <p:spPr>
                  <a:xfrm>
                    <a:off x="4691074" y="5729287"/>
                    <a:ext cx="12287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𝑝𝑐</m:t>
                          </m:r>
                        </m:oMath>
                      </m:oMathPara>
                    </a14:m>
                    <a:endParaRPr kumimoji="1" lang="zh-TW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5C5F07AA-6580-DBBA-98CA-C2D7125230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91074" y="5729287"/>
                    <a:ext cx="122872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92C6AC17-820B-489E-DF31-EB98B6FEF509}"/>
                      </a:ext>
                    </a:extLst>
                  </p:cNvPr>
                  <p:cNvSpPr txBox="1"/>
                  <p:nvPr/>
                </p:nvSpPr>
                <p:spPr>
                  <a:xfrm>
                    <a:off x="5603069" y="5729287"/>
                    <a:ext cx="12287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𝑝𝑐</m:t>
                          </m:r>
                        </m:oMath>
                      </m:oMathPara>
                    </a14:m>
                    <a:endParaRPr kumimoji="1" lang="zh-TW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92C6AC17-820B-489E-DF31-EB98B6FEF5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03069" y="5729287"/>
                    <a:ext cx="122872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2E186D8E-5234-948E-5191-9A525D36FCB3}"/>
                      </a:ext>
                    </a:extLst>
                  </p:cNvPr>
                  <p:cNvSpPr txBox="1"/>
                  <p:nvPr/>
                </p:nvSpPr>
                <p:spPr>
                  <a:xfrm>
                    <a:off x="7308046" y="5744989"/>
                    <a:ext cx="12287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𝑛𝑐</m:t>
                          </m:r>
                        </m:oMath>
                      </m:oMathPara>
                    </a14:m>
                    <a:endParaRPr kumimoji="1" lang="zh-TW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2E186D8E-5234-948E-5191-9A525D36FC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08046" y="5744989"/>
                    <a:ext cx="122872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8A7CDBF0-4595-E320-6930-4B49D30DCBCB}"/>
                      </a:ext>
                    </a:extLst>
                  </p:cNvPr>
                  <p:cNvSpPr txBox="1"/>
                  <p:nvPr/>
                </p:nvSpPr>
                <p:spPr>
                  <a:xfrm>
                    <a:off x="8920162" y="5729287"/>
                    <a:ext cx="12287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b="0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𝑒𝑐</m:t>
                          </m:r>
                        </m:oMath>
                      </m:oMathPara>
                    </a14:m>
                    <a:endParaRPr kumimoji="1" lang="zh-TW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8A7CDBF0-4595-E320-6930-4B49D30DCB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20162" y="5729287"/>
                    <a:ext cx="122872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F51406D7-EEBD-AC6F-E980-425F9F47C75C}"/>
                      </a:ext>
                    </a:extLst>
                  </p:cNvPr>
                  <p:cNvSpPr txBox="1"/>
                  <p:nvPr/>
                </p:nvSpPr>
                <p:spPr>
                  <a:xfrm>
                    <a:off x="9934581" y="5729287"/>
                    <a:ext cx="122872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TW" i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𝑠𝑐</m:t>
                          </m:r>
                        </m:oMath>
                      </m:oMathPara>
                    </a14:m>
                    <a:endParaRPr kumimoji="1" lang="zh-TW" altLang="en-US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F51406D7-EEBD-AC6F-E980-425F9F47C7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34581" y="5729287"/>
                    <a:ext cx="1228725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0ED0EA6-CE4A-84CC-E6CA-0112391739E7}"/>
                    </a:ext>
                  </a:extLst>
                </p:cNvPr>
                <p:cNvSpPr txBox="1"/>
                <p:nvPr/>
              </p:nvSpPr>
              <p:spPr>
                <a:xfrm>
                  <a:off x="3009898" y="5464970"/>
                  <a:ext cx="4191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00ED0EA6-CE4A-84CC-E6CA-0112391739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9898" y="5464970"/>
                  <a:ext cx="419102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176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2DC7B636-4AAB-0AE7-459E-034ACC6EE135}"/>
                    </a:ext>
                  </a:extLst>
                </p:cNvPr>
                <p:cNvSpPr txBox="1"/>
                <p:nvPr/>
              </p:nvSpPr>
              <p:spPr>
                <a:xfrm>
                  <a:off x="4090996" y="5474490"/>
                  <a:ext cx="4191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2DC7B636-4AAB-0AE7-459E-034ACC6EE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0996" y="5474490"/>
                  <a:ext cx="419102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176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3BCA6B3F-CB9B-E227-0A80-02F7BE376D20}"/>
                    </a:ext>
                  </a:extLst>
                </p:cNvPr>
                <p:cNvSpPr txBox="1"/>
                <p:nvPr/>
              </p:nvSpPr>
              <p:spPr>
                <a:xfrm>
                  <a:off x="4548194" y="5472942"/>
                  <a:ext cx="14763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3BCA6B3F-CB9B-E227-0A80-02F7BE376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8194" y="5472942"/>
                  <a:ext cx="1476363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2DBC8F4B-6A17-9A62-FFCC-1D6ECB262BFC}"/>
                    </a:ext>
                  </a:extLst>
                </p:cNvPr>
                <p:cNvSpPr txBox="1"/>
                <p:nvPr/>
              </p:nvSpPr>
              <p:spPr>
                <a:xfrm>
                  <a:off x="5500699" y="5479258"/>
                  <a:ext cx="14763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2DBC8F4B-6A17-9A62-FFCC-1D6ECB262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0699" y="5479258"/>
                  <a:ext cx="1476363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B5708367-54AB-A640-F788-02B4AC59D23E}"/>
                    </a:ext>
                  </a:extLst>
                </p:cNvPr>
                <p:cNvSpPr txBox="1"/>
                <p:nvPr/>
              </p:nvSpPr>
              <p:spPr>
                <a:xfrm>
                  <a:off x="7139003" y="5473358"/>
                  <a:ext cx="166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&lt;10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B5708367-54AB-A640-F788-02B4AC59D2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9003" y="5473358"/>
                  <a:ext cx="1666857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3625B4A-B108-C59B-6407-B0AA135EC6D9}"/>
                    </a:ext>
                  </a:extLst>
                </p:cNvPr>
                <p:cNvSpPr txBox="1"/>
                <p:nvPr/>
              </p:nvSpPr>
              <p:spPr>
                <a:xfrm>
                  <a:off x="876319" y="5460661"/>
                  <a:ext cx="166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&lt;−3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83625B4A-B108-C59B-6407-B0AA135EC6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319" y="5460661"/>
                  <a:ext cx="1666857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7DE662BD-03A0-8149-78CE-FDA20A11B259}"/>
                    </a:ext>
                  </a:extLst>
                </p:cNvPr>
                <p:cNvSpPr txBox="1"/>
                <p:nvPr/>
              </p:nvSpPr>
              <p:spPr>
                <a:xfrm>
                  <a:off x="8701096" y="5466734"/>
                  <a:ext cx="166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7DE662BD-03A0-8149-78CE-FDA20A11B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1096" y="5466734"/>
                  <a:ext cx="1666857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5B19D47-F336-0A3B-6A3D-34413B78D67A}"/>
                    </a:ext>
                  </a:extLst>
                </p:cNvPr>
                <p:cNvSpPr txBox="1"/>
                <p:nvPr/>
              </p:nvSpPr>
              <p:spPr>
                <a:xfrm>
                  <a:off x="9686943" y="5465188"/>
                  <a:ext cx="16668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F5B19D47-F336-0A3B-6A3D-34413B78D6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943" y="5465188"/>
                  <a:ext cx="1666857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0428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51499</TotalTime>
  <Words>5070</Words>
  <Application>Microsoft Macintosh PowerPoint</Application>
  <PresentationFormat>寬螢幕</PresentationFormat>
  <Paragraphs>690</Paragraphs>
  <Slides>66</Slides>
  <Notes>32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4" baseType="lpstr">
      <vt:lpstr>新細明體</vt:lpstr>
      <vt:lpstr>Aptos</vt:lpstr>
      <vt:lpstr>Aptos Display</vt:lpstr>
      <vt:lpstr>Arial</vt:lpstr>
      <vt:lpstr>Calibri</vt:lpstr>
      <vt:lpstr>Cambria Math</vt:lpstr>
      <vt:lpstr>Wingdings</vt:lpstr>
      <vt:lpstr>Office 佈景主題</vt:lpstr>
      <vt:lpstr>PQ-base TreeSearch</vt:lpstr>
      <vt:lpstr>Outline</vt:lpstr>
      <vt:lpstr>Original version</vt:lpstr>
      <vt:lpstr>PQ-base version</vt:lpstr>
      <vt:lpstr>H_1.</vt:lpstr>
      <vt:lpstr>H_1 數據</vt:lpstr>
      <vt:lpstr>觀察 H_1</vt:lpstr>
      <vt:lpstr>H_1^′ </vt:lpstr>
      <vt:lpstr>H_1^′ (C)=-4⋅(Δ-2)⋅(Δ-3)-#A-#AF+3⋅(#A ̅+#B ̅ )</vt:lpstr>
      <vt:lpstr>H_1 VS H_1^′</vt:lpstr>
      <vt:lpstr>H_1 V.S H_1^′ (n=20)</vt:lpstr>
      <vt:lpstr>H_1 V.S H_1^′ (n=20)</vt:lpstr>
      <vt:lpstr>〖H_1^′  V.S. H〗_1.1^′(待補充) </vt:lpstr>
      <vt:lpstr>觀察 H_1^′ </vt:lpstr>
      <vt:lpstr>改善 H_1^′ 的問題 </vt:lpstr>
      <vt:lpstr>H_1^′′ </vt:lpstr>
      <vt:lpstr>Q1.在同個 clause 內, 哪種變數應該優先展開 ?</vt:lpstr>
      <vt:lpstr>I. x=y (互相包含)</vt:lpstr>
      <vt:lpstr>II. x⊆y (單邊包含)</vt:lpstr>
      <vt:lpstr>II. 示意圖</vt:lpstr>
      <vt:lpstr>III. x⋈y (部分包含)</vt:lpstr>
      <vt:lpstr>III. 示意圖</vt:lpstr>
      <vt:lpstr>Q1.在同個 clause 內, 哪種變數應該優先展開 ?</vt:lpstr>
      <vt:lpstr>1.  x,y,z 三者皆 independent </vt:lpstr>
      <vt:lpstr>2. x,y,z 三者皆 dependent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3. x 與 y,z independent 但 y,z dependent</vt:lpstr>
      <vt:lpstr>PowerPoint 簡報</vt:lpstr>
      <vt:lpstr>PowerPoint 簡報</vt:lpstr>
      <vt:lpstr>4. x 與 y,z dependent 但 y,z independent</vt:lpstr>
      <vt:lpstr>PowerPoint 簡報</vt:lpstr>
      <vt:lpstr>PowerPoint 簡報</vt:lpstr>
      <vt:lpstr>PowerPoint 簡報</vt:lpstr>
      <vt:lpstr>分辨種類的方式</vt:lpstr>
      <vt:lpstr>Process(A,Sorted,map) </vt:lpstr>
      <vt:lpstr>Order(sorted,map) </vt:lpstr>
      <vt:lpstr>H_1 V.S. H_1.1^′ V.S. H_1^′′ (n=20)</vt:lpstr>
      <vt:lpstr>H_1 V.S. H_1.1^′ V.S. H_1^′′ (n=20)</vt:lpstr>
      <vt:lpstr>H_1 V.S. H_1.1^′ V.S. H_1^′′ (n=50)</vt:lpstr>
      <vt:lpstr>PowerPoint 簡報</vt:lpstr>
      <vt:lpstr>H_1.1^′ V.S. H_1^′′ (n=50)</vt:lpstr>
      <vt:lpstr>H_1.1^′ V.S. H_1^′′ (n=50)</vt:lpstr>
      <vt:lpstr>H_1.1^′ V.S. H_1^′′ (n=50)</vt:lpstr>
      <vt:lpstr>觀察 H_1^′′</vt:lpstr>
      <vt:lpstr>Q2.在不同的 clause 間, 哪種子句應該優先展開 ?</vt:lpstr>
      <vt:lpstr>H_1.1^′′ </vt:lpstr>
      <vt:lpstr>H_1.1^′′ 設計</vt:lpstr>
      <vt:lpstr>pq 鍵值更新</vt:lpstr>
      <vt:lpstr>H_1.1^′′ 與前面幾版比較(n=20,m=91)</vt:lpstr>
      <vt:lpstr>PowerPoint 簡報</vt:lpstr>
      <vt:lpstr>PowerPoint 簡報</vt:lpstr>
      <vt:lpstr>H_1.1^′′ 與前面幾版比較 (n=50,m=218)</vt:lpstr>
      <vt:lpstr>PowerPoint 簡報</vt:lpstr>
      <vt:lpstr>PowerPoint 簡報</vt:lpstr>
      <vt:lpstr>觀察 H_1.1^′′</vt:lpstr>
      <vt:lpstr>e(C) </vt:lpstr>
      <vt:lpstr>PowerPoint 簡報</vt:lpstr>
      <vt:lpstr>PowerPoint 簡報</vt:lpstr>
      <vt:lpstr>H_2.</vt:lpstr>
      <vt:lpstr>問題描述</vt:lpstr>
      <vt:lpstr>Q3.在給定 k-CNF 判斷 algorithm 結束總共步數 (觀察)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陳昱宏</dc:creator>
  <cp:lastModifiedBy>陳昱宏</cp:lastModifiedBy>
  <cp:revision>300</cp:revision>
  <dcterms:created xsi:type="dcterms:W3CDTF">2025-03-21T07:59:04Z</dcterms:created>
  <dcterms:modified xsi:type="dcterms:W3CDTF">2025-06-17T06:17:08Z</dcterms:modified>
</cp:coreProperties>
</file>